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</p:sldMasterIdLst>
  <p:notesMasterIdLst>
    <p:notesMasterId r:id="rId14"/>
  </p:notesMasterIdLst>
  <p:sldIdLst>
    <p:sldId id="256" r:id="rId10"/>
    <p:sldId id="257" r:id="rId11"/>
    <p:sldId id="258" r:id="rId12"/>
    <p:sldId id="259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3D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Количество муниципальных образований, </a:t>
            </a:r>
            <a:b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территории</a:t>
            </a:r>
            <a:r>
              <a:rPr lang="ru-RU" sz="2000" baseline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которых создана с</a:t>
            </a:r>
            <a:r>
              <a:rPr lang="ru-RU" sz="2000" b="0" i="0" u="none" strike="noStrike" baseline="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истема антимонопольного </a:t>
            </a:r>
            <a:r>
              <a:rPr lang="ru-RU" sz="2000" b="0" i="0" u="none" strike="noStrike" baseline="0" dirty="0" err="1" smtClean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комплаенса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1279297445788768"/>
          <c:y val="6.92511901525898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2985925135225732E-2"/>
          <c:y val="0.27994793619184433"/>
          <c:w val="0.89371336943479263"/>
          <c:h val="0.58919948623250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</c:v>
                </c:pt>
                <c:pt idx="1">
                  <c:v>48</c:v>
                </c:pt>
                <c:pt idx="2">
                  <c:v>55</c:v>
                </c:pt>
                <c:pt idx="3">
                  <c:v>57</c:v>
                </c:pt>
                <c:pt idx="4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8B-43C6-B36D-8E18AD065AF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CA8B-43C6-B36D-8E18AD065AF8}"/>
            </c:ext>
          </c:extLst>
        </c:ser>
        <c:ser>
          <c:idx val="2"/>
          <c:order val="2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CA8B-43C6-B36D-8E18AD065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44"/>
        <c:axId val="86148768"/>
        <c:axId val="86147592"/>
      </c:barChart>
      <c:catAx>
        <c:axId val="8614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6147592"/>
        <c:crosses val="autoZero"/>
        <c:auto val="1"/>
        <c:lblAlgn val="ctr"/>
        <c:lblOffset val="100"/>
        <c:noMultiLvlLbl val="0"/>
      </c:catAx>
      <c:valAx>
        <c:axId val="861475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614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3600" b="0" strike="noStrike" spc="-1">
                <a:solidFill>
                  <a:schemeClr val="dk1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6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68" name="PlaceHolder 4"/>
          <p:cNvSpPr>
            <a:spLocks noGrp="1"/>
          </p:cNvSpPr>
          <p:nvPr>
            <p:ph type="dt" idx="2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69" name="PlaceHolder 5"/>
          <p:cNvSpPr>
            <a:spLocks noGrp="1"/>
          </p:cNvSpPr>
          <p:nvPr>
            <p:ph type="ftr" idx="2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70" name="PlaceHolder 6"/>
          <p:cNvSpPr>
            <a:spLocks noGrp="1"/>
          </p:cNvSpPr>
          <p:nvPr>
            <p:ph type="sldNum" idx="2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5FD750-2B54-4030-990F-D95AAFE15D0E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88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79320" y="4778280"/>
            <a:ext cx="5438520" cy="3908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sldNum" idx="27"/>
          </p:nvPr>
        </p:nvSpPr>
        <p:spPr>
          <a:xfrm>
            <a:off x="3849840" y="9429840"/>
            <a:ext cx="2945880" cy="498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96CE502-3FEC-4427-A61F-CF90A5AB7945}" type="slidenum">
              <a:rPr lang="ru-RU" sz="1200" b="0" strike="noStrike" spc="-1">
                <a:solidFill>
                  <a:srgbClr val="000000"/>
                </a:solidFill>
                <a:latin typeface="+mn-lt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01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79320" y="4778280"/>
            <a:ext cx="5438520" cy="3908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sldNum" idx="28"/>
          </p:nvPr>
        </p:nvSpPr>
        <p:spPr>
          <a:xfrm>
            <a:off x="3849840" y="9429840"/>
            <a:ext cx="2945880" cy="498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1C9493F-E674-40C4-9D31-66DBC3205276}" type="slidenum">
              <a:rPr lang="ru-RU" sz="1200" b="0" strike="noStrike" spc="-1">
                <a:solidFill>
                  <a:srgbClr val="000000"/>
                </a:solidFill>
                <a:latin typeface="+mn-lt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2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6BE24F5-3EB3-41D0-8C7B-F52B2BABB68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1477A67-944B-4594-9DCB-4CDED6D450B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3415ABC-BFC9-491A-8F6B-4B15E4A8D2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30360" y="145440"/>
            <a:ext cx="7499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3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30360" y="1785960"/>
            <a:ext cx="3660120" cy="101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473720" y="1785960"/>
            <a:ext cx="3660120" cy="101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94E823C-CF44-48FD-90AE-ADC10BE3BB8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157BB5A-4B6B-40BD-B513-A65E81648DD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BE98715E-33DE-4A2C-99A9-974D343ACB0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F99BFAF5-477B-497D-835E-223A444EF9C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E702EB90-3A3E-4FF5-80E9-91B0ADE351A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6BC2C30F-EC2C-4EDE-B134-90D81F817D9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6"/>
          <p:cNvPicPr/>
          <p:nvPr/>
        </p:nvPicPr>
        <p:blipFill>
          <a:blip r:embed="rId3"/>
          <a:stretch/>
        </p:blipFill>
        <p:spPr>
          <a:xfrm>
            <a:off x="-514440" y="-436680"/>
            <a:ext cx="13391640" cy="7637040"/>
          </a:xfrm>
          <a:prstGeom prst="rect">
            <a:avLst/>
          </a:prstGeom>
          <a:ln w="9525">
            <a:noFill/>
          </a:ln>
        </p:spPr>
      </p:pic>
      <p:pic>
        <p:nvPicPr>
          <p:cNvPr id="9" name="Рисунок 7"/>
          <p:cNvPicPr/>
          <p:nvPr/>
        </p:nvPicPr>
        <p:blipFill>
          <a:blip r:embed="rId4"/>
          <a:stretch/>
        </p:blipFill>
        <p:spPr>
          <a:xfrm>
            <a:off x="8845560" y="363600"/>
            <a:ext cx="1477440" cy="2284200"/>
          </a:xfrm>
          <a:prstGeom prst="rect">
            <a:avLst/>
          </a:prstGeom>
          <a:ln w="9525">
            <a:noFill/>
          </a:ln>
        </p:spPr>
      </p:pic>
      <p:pic>
        <p:nvPicPr>
          <p:cNvPr id="2" name="Рисунок 8"/>
          <p:cNvPicPr/>
          <p:nvPr/>
        </p:nvPicPr>
        <p:blipFill>
          <a:blip r:embed="rId5"/>
          <a:stretch/>
        </p:blipFill>
        <p:spPr>
          <a:xfrm>
            <a:off x="10976040" y="210960"/>
            <a:ext cx="1080720" cy="709200"/>
          </a:xfrm>
          <a:prstGeom prst="rect">
            <a:avLst/>
          </a:prstGeom>
          <a:ln w="9525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body"/>
          </p:nvPr>
        </p:nvSpPr>
        <p:spPr>
          <a:xfrm>
            <a:off x="1494000" y="2482920"/>
            <a:ext cx="6802200" cy="15015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3400" b="0" strike="noStrike" spc="-1">
                <a:solidFill>
                  <a:srgbClr val="2AA4DB"/>
                </a:solidFill>
                <a:latin typeface="Segoe UI Semibold"/>
              </a:rPr>
              <a:t>Образец текста</a:t>
            </a:r>
            <a:endParaRPr lang="ru-RU" sz="3400" b="0" strike="noStrike" spc="-1">
              <a:solidFill>
                <a:schemeClr val="dk1"/>
              </a:solidFill>
              <a:latin typeface="Segoe U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494000" y="4086360"/>
            <a:ext cx="6802200" cy="15760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6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C3CADE4-77BF-4F9C-9C1D-17A9E56997AF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6"/>
          <p:cNvPicPr/>
          <p:nvPr/>
        </p:nvPicPr>
        <p:blipFill>
          <a:blip r:embed="rId3"/>
          <a:srcRect r="17616" b="17529"/>
          <a:stretch/>
        </p:blipFill>
        <p:spPr>
          <a:xfrm>
            <a:off x="10630080" y="5970600"/>
            <a:ext cx="1564920" cy="882360"/>
          </a:xfrm>
          <a:prstGeom prst="rect">
            <a:avLst/>
          </a:prstGeom>
          <a:ln w="9525">
            <a:noFill/>
          </a:ln>
        </p:spPr>
      </p:pic>
      <p:pic>
        <p:nvPicPr>
          <p:cNvPr id="9" name="Рисунок 8"/>
          <p:cNvPicPr/>
          <p:nvPr/>
        </p:nvPicPr>
        <p:blipFill>
          <a:blip r:embed="rId4"/>
          <a:stretch/>
        </p:blipFill>
        <p:spPr>
          <a:xfrm>
            <a:off x="9793440" y="244440"/>
            <a:ext cx="2138040" cy="1034640"/>
          </a:xfrm>
          <a:prstGeom prst="rect">
            <a:avLst/>
          </a:prstGeom>
          <a:ln w="9525">
            <a:noFill/>
          </a:ln>
        </p:spPr>
      </p:pic>
      <p:pic>
        <p:nvPicPr>
          <p:cNvPr id="10" name="Рисунок 12"/>
          <p:cNvPicPr/>
          <p:nvPr/>
        </p:nvPicPr>
        <p:blipFill>
          <a:blip r:embed="rId5"/>
          <a:stretch/>
        </p:blipFill>
        <p:spPr>
          <a:xfrm>
            <a:off x="-109440" y="-12003120"/>
            <a:ext cx="12383640" cy="13788720"/>
          </a:xfrm>
          <a:prstGeom prst="rect">
            <a:avLst/>
          </a:prstGeom>
          <a:ln w="9525">
            <a:noFill/>
          </a:ln>
        </p:spPr>
      </p:pic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30360" y="145440"/>
            <a:ext cx="749952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0" strike="noStrike" spc="-1">
                <a:solidFill>
                  <a:schemeClr val="lt1"/>
                </a:solidFill>
                <a:latin typeface="Segoe UI Semibold"/>
              </a:rPr>
              <a:t>Образец заголовка</a:t>
            </a: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30360" y="1785960"/>
            <a:ext cx="7500600" cy="10155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 Semibold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398480" y="2954880"/>
            <a:ext cx="3731760" cy="37321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30360" y="2954880"/>
            <a:ext cx="3438000" cy="37321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body"/>
          </p:nvPr>
        </p:nvSpPr>
        <p:spPr>
          <a:xfrm>
            <a:off x="8258760" y="2954880"/>
            <a:ext cx="3731760" cy="29170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16" name="PlaceHolder 6"/>
          <p:cNvSpPr>
            <a:spLocks noGrp="1"/>
          </p:cNvSpPr>
          <p:nvPr>
            <p:ph type="sldNum" idx="4"/>
          </p:nvPr>
        </p:nvSpPr>
        <p:spPr>
          <a:xfrm>
            <a:off x="91882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E5106F4-6711-4DF6-8F4E-B95015CCEE5E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6"/>
          <p:cNvPicPr/>
          <p:nvPr/>
        </p:nvPicPr>
        <p:blipFill>
          <a:blip r:embed="rId3"/>
          <a:stretch/>
        </p:blipFill>
        <p:spPr>
          <a:xfrm>
            <a:off x="10630080" y="5970600"/>
            <a:ext cx="1899720" cy="1069560"/>
          </a:xfrm>
          <a:prstGeom prst="rect">
            <a:avLst/>
          </a:prstGeom>
          <a:ln w="9525">
            <a:noFill/>
          </a:ln>
        </p:spPr>
      </p:pic>
      <p:pic>
        <p:nvPicPr>
          <p:cNvPr id="18" name="Рисунок 8"/>
          <p:cNvPicPr/>
          <p:nvPr/>
        </p:nvPicPr>
        <p:blipFill>
          <a:blip r:embed="rId4"/>
          <a:srcRect t="23897" r="17912"/>
          <a:stretch/>
        </p:blipFill>
        <p:spPr>
          <a:xfrm>
            <a:off x="7569360" y="-11160"/>
            <a:ext cx="4625640" cy="2474640"/>
          </a:xfrm>
          <a:prstGeom prst="rect">
            <a:avLst/>
          </a:prstGeom>
          <a:ln w="9525">
            <a:noFill/>
          </a:ln>
        </p:spPr>
      </p:pic>
      <p:pic>
        <p:nvPicPr>
          <p:cNvPr id="19" name="Рисунок 9"/>
          <p:cNvPicPr/>
          <p:nvPr/>
        </p:nvPicPr>
        <p:blipFill>
          <a:blip r:embed="rId5"/>
          <a:srcRect l="21927" t="2610"/>
          <a:stretch/>
        </p:blipFill>
        <p:spPr>
          <a:xfrm>
            <a:off x="-11160" y="-11160"/>
            <a:ext cx="1055160" cy="6494040"/>
          </a:xfrm>
          <a:prstGeom prst="rect">
            <a:avLst/>
          </a:prstGeom>
          <a:ln w="9525">
            <a:noFill/>
          </a:ln>
        </p:spPr>
      </p:pic>
      <p:pic>
        <p:nvPicPr>
          <p:cNvPr id="20" name="Рисунок 11"/>
          <p:cNvPicPr/>
          <p:nvPr/>
        </p:nvPicPr>
        <p:blipFill>
          <a:blip r:embed="rId6"/>
          <a:stretch/>
        </p:blipFill>
        <p:spPr>
          <a:xfrm>
            <a:off x="9793440" y="244440"/>
            <a:ext cx="2138040" cy="1034640"/>
          </a:xfrm>
          <a:prstGeom prst="rect">
            <a:avLst/>
          </a:prstGeom>
          <a:ln w="9525">
            <a:noFill/>
          </a:ln>
        </p:spPr>
      </p:pic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30360" y="145440"/>
            <a:ext cx="749952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0" strike="noStrike" spc="-1">
                <a:solidFill>
                  <a:srgbClr val="2AA4DB"/>
                </a:solidFill>
                <a:latin typeface="Segoe UI Semibold"/>
              </a:rPr>
              <a:t>Образец заголовка</a:t>
            </a: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30360" y="1785960"/>
            <a:ext cx="7500600" cy="10155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 Semibold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398480" y="2954880"/>
            <a:ext cx="3731760" cy="37321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30360" y="2954880"/>
            <a:ext cx="3438000" cy="37321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8258760" y="2954880"/>
            <a:ext cx="3731760" cy="29170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26" name="PlaceHolder 6"/>
          <p:cNvSpPr>
            <a:spLocks noGrp="1"/>
          </p:cNvSpPr>
          <p:nvPr>
            <p:ph type="sldNum" idx="5"/>
          </p:nvPr>
        </p:nvSpPr>
        <p:spPr>
          <a:xfrm>
            <a:off x="91882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05D96A3-CB31-424C-9548-8A4BB2EA5896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600" b="0" strike="noStrike" spc="-1">
                <a:solidFill>
                  <a:schemeClr val="dk1"/>
                </a:solidFill>
                <a:latin typeface="Segoe UI Semibold"/>
              </a:rPr>
              <a:t>Образец заголовка</a:t>
            </a:r>
            <a:endParaRPr lang="ru-RU" sz="3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Третий уровень</a:t>
            </a: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Четвертый уровень</a:t>
            </a: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chemeClr val="dk1"/>
                </a:solidFill>
                <a:latin typeface="Segoe UI"/>
              </a:rPr>
              <a:t>Пятый уровень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Третий уровень</a:t>
            </a: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Четвертый уровень</a:t>
            </a: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chemeClr val="dk1"/>
                </a:solidFill>
                <a:latin typeface="Segoe UI"/>
              </a:rPr>
              <a:t>Пятый уровень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8F5FC1D-DCFE-4CA6-B5EE-15B2E5D728ED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600" b="0" strike="noStrike" spc="-1">
                <a:solidFill>
                  <a:schemeClr val="dk1"/>
                </a:solidFill>
                <a:latin typeface="Segoe UI Semibold"/>
              </a:rPr>
              <a:t>Образец заголовка</a:t>
            </a:r>
            <a:endParaRPr lang="ru-RU" sz="3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Третий уровень</a:t>
            </a: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Четвертый уровень</a:t>
            </a: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chemeClr val="dk1"/>
                </a:solidFill>
                <a:latin typeface="Segoe UI"/>
              </a:rPr>
              <a:t>Пятый уровень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Третий уровень</a:t>
            </a: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Четвертый уровень</a:t>
            </a: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chemeClr val="dk1"/>
                </a:solidFill>
                <a:latin typeface="Segoe UI"/>
              </a:rPr>
              <a:t>Пятый уровень</a:t>
            </a:r>
          </a:p>
        </p:txBody>
      </p:sp>
      <p:sp>
        <p:nvSpPr>
          <p:cNvPr id="41" name="PlaceHolder 6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2" name="PlaceHolder 7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8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BE57371-1E7E-457A-85A0-D1637D002099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600" b="0" strike="noStrike" spc="-1">
                <a:solidFill>
                  <a:schemeClr val="dk1"/>
                </a:solidFill>
                <a:latin typeface="Segoe UI Semibold"/>
              </a:rPr>
              <a:t>Образец заголовка</a:t>
            </a:r>
            <a:endParaRPr lang="ru-RU" sz="3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0D064E4-2A1C-4448-98AA-3320F77F2C4E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D53F55F-178F-48E8-8877-C414F74BAB19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3600" b="0" strike="noStrike" spc="-1">
                <a:solidFill>
                  <a:schemeClr val="dk1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Segoe U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chemeClr val="dk1"/>
                </a:solidFill>
                <a:latin typeface="Segoe U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200" b="0" strike="noStrike" spc="-1">
                <a:solidFill>
                  <a:schemeClr val="dk1"/>
                </a:solidFill>
                <a:latin typeface="Segoe UI Semibold"/>
              </a:rPr>
              <a:t>Образец заголовка</a:t>
            </a:r>
            <a:endParaRPr lang="ru-RU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2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800" b="0" strike="noStrike" spc="-1">
                <a:solidFill>
                  <a:schemeClr val="dk1"/>
                </a:solidFill>
                <a:latin typeface="Segoe UI"/>
              </a:rPr>
              <a:t>Второй уровень</a:t>
            </a: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/>
                </a:solidFill>
                <a:latin typeface="Segoe UI"/>
              </a:rPr>
              <a:t>Третий уровень</a:t>
            </a: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Четвертый уровень</a:t>
            </a: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000" b="0" strike="noStrike" spc="-1">
                <a:solidFill>
                  <a:schemeClr val="dk1"/>
                </a:solidFill>
                <a:latin typeface="Segoe UI"/>
              </a:rPr>
              <a:t>Пятый уровень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029813B-9B2E-4BCF-AC02-60CF59623627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200" b="0" strike="noStrike" spc="-1">
                <a:solidFill>
                  <a:schemeClr val="dk1"/>
                </a:solidFill>
                <a:latin typeface="Segoe UI Semibold"/>
              </a:rPr>
              <a:t>Образец заголовка</a:t>
            </a:r>
            <a:endParaRPr lang="ru-RU" sz="3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3200" b="0" strike="noStrike" spc="-1">
                <a:solidFill>
                  <a:schemeClr val="dk1"/>
                </a:solidFill>
                <a:latin typeface="Arial"/>
              </a:rPr>
              <a:t>Вставка рисунка</a:t>
            </a:r>
            <a:endParaRPr lang="ru-RU" sz="3200" b="0" strike="noStrike" spc="-1">
              <a:solidFill>
                <a:schemeClr val="dk1"/>
              </a:solidFill>
              <a:latin typeface="Segoe U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Segoe UI"/>
              </a:rPr>
              <a:t>Образец текста</a:t>
            </a:r>
          </a:p>
        </p:txBody>
      </p:sp>
      <p:sp>
        <p:nvSpPr>
          <p:cNvPr id="62" name="PlaceHolder 4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63" name="PlaceHolder 5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64" name="PlaceHolder 6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A7327B3-19A1-4BAE-8E45-AD6C10154C12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6"/>
          <p:cNvSpPr/>
          <p:nvPr/>
        </p:nvSpPr>
        <p:spPr>
          <a:xfrm>
            <a:off x="-200025" y="29340"/>
            <a:ext cx="5424120" cy="68576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Segoe UI"/>
            </a:endParaRPr>
          </a:p>
        </p:txBody>
      </p:sp>
      <p:pic>
        <p:nvPicPr>
          <p:cNvPr id="72" name="Рисунок 7"/>
          <p:cNvPicPr/>
          <p:nvPr/>
        </p:nvPicPr>
        <p:blipFill>
          <a:blip r:embed="rId2"/>
          <a:stretch/>
        </p:blipFill>
        <p:spPr>
          <a:xfrm>
            <a:off x="2203560" y="1014480"/>
            <a:ext cx="2246040" cy="717120"/>
          </a:xfrm>
          <a:prstGeom prst="rect">
            <a:avLst/>
          </a:prstGeom>
          <a:ln w="9525">
            <a:noFill/>
          </a:ln>
        </p:spPr>
      </p:pic>
      <p:pic>
        <p:nvPicPr>
          <p:cNvPr id="73" name="Рисунок 8"/>
          <p:cNvPicPr/>
          <p:nvPr/>
        </p:nvPicPr>
        <p:blipFill>
          <a:blip r:embed="rId3"/>
          <a:stretch/>
        </p:blipFill>
        <p:spPr>
          <a:xfrm>
            <a:off x="738360" y="1020600"/>
            <a:ext cx="1045800" cy="690120"/>
          </a:xfrm>
          <a:prstGeom prst="rect">
            <a:avLst/>
          </a:prstGeom>
          <a:ln w="9525">
            <a:noFill/>
          </a:ln>
        </p:spPr>
      </p:pic>
      <p:sp>
        <p:nvSpPr>
          <p:cNvPr id="74" name="Subtitle 2"/>
          <p:cNvSpPr/>
          <p:nvPr/>
        </p:nvSpPr>
        <p:spPr>
          <a:xfrm>
            <a:off x="4983120" y="6199200"/>
            <a:ext cx="2253960" cy="3535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7F7F7F"/>
                </a:solidFill>
                <a:latin typeface="Segoe UI "/>
                <a:ea typeface="Segoe UI Semilight"/>
              </a:rPr>
              <a:t>г. Екатеринбург</a:t>
            </a:r>
            <a:endParaRPr lang="ru-RU" sz="11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7F7F7F"/>
                </a:solidFill>
                <a:latin typeface="Segoe UI "/>
                <a:ea typeface="Segoe UI Semilight"/>
              </a:rPr>
              <a:t>13 ноября 2024 года</a:t>
            </a:r>
            <a:endParaRPr lang="ru-RU" sz="11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5" name="Объект 2"/>
          <p:cNvSpPr/>
          <p:nvPr/>
        </p:nvSpPr>
        <p:spPr>
          <a:xfrm>
            <a:off x="60480" y="2589120"/>
            <a:ext cx="12034440" cy="1738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500" b="1" strike="noStrike" spc="-1" dirty="0">
                <a:solidFill>
                  <a:srgbClr val="48B1E0"/>
                </a:solidFill>
                <a:latin typeface="Segoe UI"/>
              </a:rPr>
              <a:t>О содействии развитию конкуренции </a:t>
            </a:r>
            <a:r>
              <a:rPr sz="4500" dirty="0"/>
              <a:t/>
            </a:r>
            <a:br>
              <a:rPr sz="4500" dirty="0"/>
            </a:br>
            <a:r>
              <a:rPr lang="ru-RU" sz="4500" b="1" strike="noStrike" spc="-1" dirty="0">
                <a:solidFill>
                  <a:srgbClr val="48B1E0"/>
                </a:solidFill>
                <a:latin typeface="Segoe UI"/>
              </a:rPr>
              <a:t>на муниципальном уровне</a:t>
            </a:r>
            <a:endParaRPr lang="ru-RU" sz="45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6" name="Прямоугольник 1"/>
          <p:cNvSpPr/>
          <p:nvPr/>
        </p:nvSpPr>
        <p:spPr>
          <a:xfrm>
            <a:off x="7130562" y="4660920"/>
            <a:ext cx="4322838" cy="1106542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pc="-1" dirty="0" smtClean="0">
                <a:solidFill>
                  <a:schemeClr val="tx2"/>
                </a:solidFill>
              </a:rPr>
              <a:t>Тиханов </a:t>
            </a:r>
            <a:r>
              <a:rPr lang="ru-RU" sz="2000" b="1" strike="noStrike" spc="-1" dirty="0" smtClean="0">
                <a:solidFill>
                  <a:schemeClr val="tx2"/>
                </a:solidFill>
                <a:latin typeface="Segoe UI"/>
              </a:rPr>
              <a:t>Евгений Александрович</a:t>
            </a:r>
            <a:endParaRPr lang="ru-RU" sz="2000" b="0" strike="noStrike" spc="-1" dirty="0">
              <a:solidFill>
                <a:schemeClr val="tx2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600" b="0" strike="noStrike" spc="-1" dirty="0">
              <a:solidFill>
                <a:schemeClr val="tx2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chemeClr val="tx2"/>
                </a:solidFill>
                <a:latin typeface="Segoe UI"/>
              </a:rPr>
              <a:t>Заместитель Министра инвестиций </a:t>
            </a:r>
            <a:r>
              <a:rPr lang="ru-RU" sz="2000" b="0" strike="noStrike" spc="-1" dirty="0" smtClean="0">
                <a:solidFill>
                  <a:schemeClr val="tx2"/>
                </a:solidFill>
                <a:latin typeface="Segoe UI"/>
              </a:rPr>
              <a:t>и </a:t>
            </a:r>
            <a:r>
              <a:rPr lang="ru-RU" sz="2000" b="0" strike="noStrike" spc="-1" dirty="0">
                <a:solidFill>
                  <a:schemeClr val="tx2"/>
                </a:solidFill>
                <a:latin typeface="Segoe UI"/>
              </a:rPr>
              <a:t>развития Свердловской </a:t>
            </a:r>
            <a:r>
              <a:rPr lang="ru-RU" sz="2000" b="0" strike="noStrike" spc="-1" dirty="0" smtClean="0">
                <a:solidFill>
                  <a:schemeClr val="tx2"/>
                </a:solidFill>
                <a:latin typeface="Segoe UI"/>
              </a:rPr>
              <a:t>области</a:t>
            </a:r>
            <a:endParaRPr lang="ru-RU" sz="2000" b="0" strike="noStrike" spc="-1" dirty="0">
              <a:solidFill>
                <a:schemeClr val="tx2"/>
              </a:solidFill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30360" y="145440"/>
            <a:ext cx="749952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0" strike="noStrike" spc="-1" dirty="0" smtClean="0">
                <a:solidFill>
                  <a:schemeClr val="lt1"/>
                </a:solidFill>
                <a:latin typeface="Segoe UI Semibold"/>
              </a:rPr>
              <a:t>Система </a:t>
            </a:r>
            <a:r>
              <a:rPr lang="ru-RU" sz="2800" b="0" strike="noStrike" spc="-1" dirty="0">
                <a:solidFill>
                  <a:schemeClr val="lt1"/>
                </a:solidFill>
                <a:latin typeface="Segoe UI Semibold"/>
              </a:rPr>
              <a:t>развития конкуренции </a:t>
            </a:r>
            <a:r>
              <a:rPr lang="ru-RU" sz="2800" b="0" strike="noStrike" spc="-1" dirty="0" smtClean="0">
                <a:solidFill>
                  <a:schemeClr val="lt1"/>
                </a:solidFill>
                <a:latin typeface="Segoe UI Semibold"/>
              </a:rPr>
              <a:t/>
            </a:r>
            <a:br>
              <a:rPr lang="ru-RU" sz="2800" b="0" strike="noStrike" spc="-1" dirty="0" smtClean="0">
                <a:solidFill>
                  <a:schemeClr val="lt1"/>
                </a:solidFill>
                <a:latin typeface="Segoe UI Semibold"/>
              </a:rPr>
            </a:br>
            <a:r>
              <a:rPr lang="ru-RU" sz="2800" b="0" strike="noStrike" spc="-1" dirty="0" smtClean="0">
                <a:solidFill>
                  <a:schemeClr val="lt1"/>
                </a:solidFill>
                <a:latin typeface="Segoe UI Semibold"/>
              </a:rPr>
              <a:t>на </a:t>
            </a:r>
            <a:r>
              <a:rPr lang="ru-RU" sz="2800" b="0" strike="noStrike" spc="-1" dirty="0">
                <a:solidFill>
                  <a:schemeClr val="lt1"/>
                </a:solidFill>
                <a:latin typeface="Segoe UI Semibold"/>
              </a:rPr>
              <a:t>товарных рынках</a:t>
            </a:r>
            <a:endParaRPr lang="ru-RU" sz="2800" b="0" strike="noStrike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78" name="TextBox 4"/>
          <p:cNvSpPr/>
          <p:nvPr/>
        </p:nvSpPr>
        <p:spPr>
          <a:xfrm>
            <a:off x="593970" y="1817910"/>
            <a:ext cx="11013840" cy="5772434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80000"/>
              </a:lnSpc>
              <a:spcAft>
                <a:spcPts val="1199"/>
              </a:spcAft>
              <a:buClr>
                <a:srgbClr val="48B1E0"/>
              </a:buClr>
              <a:buFont typeface="Wingdings" charset="2"/>
              <a:buChar char=""/>
              <a:tabLst>
                <a:tab pos="541440" algn="l"/>
              </a:tabLst>
            </a:pPr>
            <a:r>
              <a:rPr lang="ru-RU" sz="2400" b="0" strike="noStrike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Федеральный проект «Развитие конкуренции» (</a:t>
            </a:r>
            <a:r>
              <a:rPr lang="ru-RU" sz="24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ru-RU" sz="2400" b="0" strike="noStrike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2030)</a:t>
            </a:r>
            <a:endParaRPr lang="ru-RU" sz="24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r>
              <a:rPr lang="ru-RU" sz="20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ФАС России  во исполнении поручения Председателя Правительства Российской Федерации           по итогам стратегической сессии Правительства Российской Федерации по национальному      проекту «Эффективная и конкурентная экономика» подготовлен </a:t>
            </a:r>
            <a:r>
              <a:rPr lang="ru-RU" sz="2000" b="1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 федерального проекта         «Развитие конкуренции</a:t>
            </a:r>
            <a:r>
              <a:rPr lang="ru-RU" sz="20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endParaRPr lang="ru-RU" sz="5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3080">
              <a:lnSpc>
                <a:spcPct val="80000"/>
              </a:lnSpc>
              <a:buClr>
                <a:srgbClr val="48B1E0"/>
              </a:buClr>
              <a:buFont typeface="Wingdings" charset="2"/>
              <a:buChar char=""/>
              <a:tabLst>
                <a:tab pos="541440" algn="l"/>
              </a:tabLst>
            </a:pPr>
            <a:r>
              <a:rPr lang="ru-RU" sz="24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Национальный </a:t>
            </a:r>
            <a:r>
              <a:rPr lang="ru-RU" sz="2400" b="0" strike="noStrike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развития конкуренции в Российской Федерации </a:t>
            </a:r>
            <a:endParaRPr lang="ru-RU" sz="24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r>
              <a:rPr lang="ru-RU" sz="24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(2026 – 2030)</a:t>
            </a: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r>
              <a:rPr lang="ru-RU" sz="20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итогам рассмотрения на заседании Правительства Российской Федерации </a:t>
            </a:r>
            <a:r>
              <a:rPr lang="ru-RU" sz="20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доклада </a:t>
            </a:r>
            <a:r>
              <a:rPr lang="ru-RU" sz="20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состоянии конкуренции в Российской Федерации за 2023 год ФАС России  совместно с заинтересованными федеральными органами исполнительной власти поручено разработать      </a:t>
            </a:r>
            <a:r>
              <a:rPr lang="ru-RU" sz="2000" b="1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 Национальный план развития конкуренции до 2030 </a:t>
            </a:r>
            <a:r>
              <a:rPr lang="ru-RU" sz="20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года</a:t>
            </a: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endParaRPr lang="ru-RU" sz="5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3080">
              <a:lnSpc>
                <a:spcPct val="80000"/>
              </a:lnSpc>
              <a:spcAft>
                <a:spcPts val="1199"/>
              </a:spcAft>
              <a:buClr>
                <a:srgbClr val="48B1E0"/>
              </a:buClr>
              <a:buFont typeface="Wingdings" charset="2"/>
              <a:buChar char=""/>
              <a:tabLst>
                <a:tab pos="541440" algn="l"/>
              </a:tabLst>
            </a:pPr>
            <a:r>
              <a:rPr lang="ru-RU" sz="2400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Стандарт </a:t>
            </a:r>
            <a:r>
              <a:rPr lang="ru-RU" sz="2400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развития конкуренции (с 2026 года)</a:t>
            </a: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r>
              <a:rPr lang="ru-RU" sz="200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Мероприятия по развитию конкуренции </a:t>
            </a:r>
            <a:r>
              <a:rPr lang="ru-RU" sz="20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000" b="1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субъектах Российской Федерации</a:t>
            </a:r>
            <a:endParaRPr lang="ru-RU" sz="2000" b="0" strike="noStrike" spc="-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endParaRPr lang="ru-RU" sz="2400" b="0" strike="noStrike" spc="-1" dirty="0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80000"/>
              </a:lnSpc>
              <a:spcAft>
                <a:spcPts val="1199"/>
              </a:spcAft>
              <a:tabLst>
                <a:tab pos="541440" algn="l"/>
              </a:tabLst>
            </a:pPr>
            <a:endParaRPr lang="ru-RU" sz="2400" b="0" strike="noStrike" spc="-1" dirty="0">
              <a:solidFill>
                <a:srgbClr val="000000"/>
              </a:solidFill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30360" y="146160"/>
            <a:ext cx="803700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0" strike="noStrike" spc="-1">
                <a:solidFill>
                  <a:schemeClr val="lt1"/>
                </a:solidFill>
                <a:latin typeface="Segoe UI Semibold"/>
              </a:rPr>
              <a:t>Внедрение антимонопольного комплаенса </a:t>
            </a:r>
            <a:r>
              <a:rPr sz="2800"/>
              <a:t/>
            </a:r>
            <a:br>
              <a:rPr sz="2800"/>
            </a:br>
            <a:r>
              <a:rPr lang="ru-RU" sz="2800" b="0" strike="noStrike" spc="-1">
                <a:solidFill>
                  <a:schemeClr val="lt1"/>
                </a:solidFill>
                <a:latin typeface="Segoe UI Semibold"/>
              </a:rPr>
              <a:t>на муниципальном уровне</a:t>
            </a: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2" name="Прямоугольник 2"/>
          <p:cNvSpPr/>
          <p:nvPr/>
        </p:nvSpPr>
        <p:spPr>
          <a:xfrm>
            <a:off x="6667920" y="2265180"/>
            <a:ext cx="5220000" cy="35071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ru-RU" sz="2400" b="1" spc="-1" dirty="0">
              <a:solidFill>
                <a:srgbClr val="48B1E0"/>
              </a:solidFill>
              <a:latin typeface="Calibri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400" spc="-1" dirty="0">
                <a:solidFill>
                  <a:schemeClr val="tx2"/>
                </a:solidFill>
                <a:latin typeface="Calibri"/>
                <a:ea typeface="Calibri"/>
              </a:rPr>
              <a:t>А</a:t>
            </a:r>
            <a:r>
              <a:rPr lang="ru-RU" sz="2400" b="0" strike="noStrike" spc="-1" dirty="0" smtClean="0">
                <a:solidFill>
                  <a:schemeClr val="tx2"/>
                </a:solidFill>
                <a:latin typeface="Calibri"/>
                <a:ea typeface="Calibri"/>
              </a:rPr>
              <a:t>втоматизация </a:t>
            </a: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и ускорение </a:t>
            </a:r>
            <a:r>
              <a:rPr lang="ru-RU" sz="2400" b="0" strike="noStrike" spc="-1" dirty="0" err="1">
                <a:solidFill>
                  <a:schemeClr val="tx2"/>
                </a:solidFill>
                <a:latin typeface="Calibri"/>
                <a:ea typeface="Calibri"/>
              </a:rPr>
              <a:t>комплаенса</a:t>
            </a: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 с использованием  искусственного интеллекта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  <a:p>
            <a:pPr marL="343080" indent="-343080">
              <a:lnSpc>
                <a:spcPct val="90000"/>
              </a:lnSpc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tx2"/>
                </a:solidFill>
                <a:latin typeface="Calibri"/>
                <a:ea typeface="Calibri"/>
              </a:rPr>
              <a:t>Основные сервисы: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 marL="343080" indent="-343080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Карта рисков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 marL="343080" indent="-343080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Дорожная карта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 marL="343080" indent="-343080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Уровень риска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 marL="343080" indent="-343080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400" b="0" strike="noStrike" spc="-1" dirty="0">
                <a:solidFill>
                  <a:schemeClr val="tx2"/>
                </a:solidFill>
                <a:latin typeface="Calibri"/>
                <a:ea typeface="Calibri"/>
              </a:rPr>
              <a:t>Мониторинг</a:t>
            </a: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</p:txBody>
      </p:sp>
      <p:sp>
        <p:nvSpPr>
          <p:cNvPr id="83" name="Прямоугольник 16"/>
          <p:cNvSpPr/>
          <p:nvPr/>
        </p:nvSpPr>
        <p:spPr>
          <a:xfrm>
            <a:off x="4031640" y="2901240"/>
            <a:ext cx="2052720" cy="46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ru-RU" sz="2400" b="1" strike="noStrike" spc="-100">
              <a:solidFill>
                <a:srgbClr val="48B1E0"/>
              </a:solidFill>
              <a:latin typeface="Segoe UI Semibold"/>
            </a:endParaRPr>
          </a:p>
        </p:txBody>
      </p:sp>
      <p:sp>
        <p:nvSpPr>
          <p:cNvPr id="84" name="TextBox 17"/>
          <p:cNvSpPr/>
          <p:nvPr/>
        </p:nvSpPr>
        <p:spPr>
          <a:xfrm>
            <a:off x="324360" y="5723105"/>
            <a:ext cx="1152000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80000"/>
              </a:lnSpc>
            </a:pPr>
            <a:endParaRPr lang="ru-RU" sz="2400" b="0" strike="noStrike" spc="-1" dirty="0">
              <a:solidFill>
                <a:schemeClr val="tx2"/>
              </a:solidFill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400" b="1" strike="noStrike" spc="-1" dirty="0" smtClean="0">
                <a:solidFill>
                  <a:schemeClr val="tx2"/>
                </a:solidFill>
                <a:latin typeface="Calibri"/>
                <a:ea typeface="Calibri"/>
              </a:rPr>
              <a:t>* </a:t>
            </a:r>
            <a:r>
              <a:rPr lang="ru-RU" sz="1600" b="1" spc="-1" dirty="0">
                <a:solidFill>
                  <a:srgbClr val="48B1E0"/>
                </a:solidFill>
                <a:latin typeface="Calibri"/>
                <a:ea typeface="Calibri"/>
              </a:rPr>
              <a:t>Методические рекомендации по вопросам организации антимонопольного </a:t>
            </a:r>
            <a:r>
              <a:rPr lang="ru-RU" sz="1600" b="1" spc="-1" dirty="0" err="1">
                <a:solidFill>
                  <a:srgbClr val="48B1E0"/>
                </a:solidFill>
                <a:latin typeface="Calibri"/>
                <a:ea typeface="Calibri"/>
              </a:rPr>
              <a:t>комплаенса</a:t>
            </a:r>
            <a:r>
              <a:rPr lang="ru-RU" sz="1600" b="1" spc="-1" dirty="0">
                <a:solidFill>
                  <a:srgbClr val="48B1E0"/>
                </a:solidFill>
                <a:latin typeface="Calibri"/>
                <a:ea typeface="Calibri"/>
              </a:rPr>
              <a:t> в органах местного самоуправления</a:t>
            </a:r>
          </a:p>
          <a:p>
            <a:pPr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dk1"/>
                </a:solidFill>
                <a:latin typeface="Calibri"/>
                <a:ea typeface="Calibri"/>
              </a:rPr>
              <a:t>официальный сайт Министерства инвестиций и развития Свердловской области</a:t>
            </a:r>
            <a:r>
              <a:rPr lang="ru-RU" sz="1600" strike="noStrike" spc="-1" dirty="0" smtClean="0">
                <a:solidFill>
                  <a:schemeClr val="dk1"/>
                </a:solidFill>
                <a:latin typeface="Calibri"/>
                <a:ea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1600" b="0" strike="noStrike" spc="-1" dirty="0" smtClean="0">
                <a:solidFill>
                  <a:schemeClr val="dk1"/>
                </a:solidFill>
                <a:latin typeface="Calibri"/>
                <a:ea typeface="Calibri"/>
              </a:rPr>
              <a:t>вкладка «Развитие конкуренции» → «Антимонопольный </a:t>
            </a:r>
            <a:r>
              <a:rPr lang="ru-RU" sz="1600" b="0" strike="noStrike" spc="-1" dirty="0" err="1" smtClean="0">
                <a:solidFill>
                  <a:schemeClr val="dk1"/>
                </a:solidFill>
                <a:latin typeface="Calibri"/>
                <a:ea typeface="Calibri"/>
              </a:rPr>
              <a:t>комплаенс</a:t>
            </a:r>
            <a:r>
              <a:rPr lang="ru-RU" sz="1600" b="0" strike="noStrike" spc="-1" dirty="0" smtClean="0">
                <a:solidFill>
                  <a:schemeClr val="dk1"/>
                </a:solidFill>
                <a:latin typeface="Calibri"/>
                <a:ea typeface="Calibri"/>
              </a:rPr>
              <a:t>» → «Документы»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5" name="Прямоугольник 5"/>
          <p:cNvSpPr/>
          <p:nvPr/>
        </p:nvSpPr>
        <p:spPr>
          <a:xfrm>
            <a:off x="594720" y="5360400"/>
            <a:ext cx="10565280" cy="39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ru-RU" sz="2000" b="1" strike="noStrike" spc="-10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" name="Auto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pic>
        <p:nvPicPr>
          <p:cNvPr id="87" name="Рисунок 4"/>
          <p:cNvPicPr/>
          <p:nvPr/>
        </p:nvPicPr>
        <p:blipFill>
          <a:blip r:embed="rId3"/>
          <a:stretch/>
        </p:blipFill>
        <p:spPr>
          <a:xfrm>
            <a:off x="9622935" y="3750592"/>
            <a:ext cx="2308545" cy="2179640"/>
          </a:xfrm>
          <a:prstGeom prst="rect">
            <a:avLst/>
          </a:prstGeom>
          <a:ln w="0">
            <a:noFill/>
          </a:ln>
        </p:spPr>
      </p:pic>
      <p:sp>
        <p:nvSpPr>
          <p:cNvPr id="91" name="TextBox 90"/>
          <p:cNvSpPr txBox="1"/>
          <p:nvPr/>
        </p:nvSpPr>
        <p:spPr>
          <a:xfrm>
            <a:off x="689760" y="5001480"/>
            <a:ext cx="180720" cy="320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2" name="Номер слайда 6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9DEA5B3-8281-43F7-AADB-85C66856196F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Номер слайда 1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BBBCADE-177A-4C3F-8B85-37AAC215FDFC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Номер слайда 2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76C0608-9C93-47D4-91D0-FC1173BD8D60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Номер слайда 4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8DD386E-6C54-4783-BFB1-7EC5C4D96609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Номер слайда 5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454A077-D78F-4155-AD66-6CAAD2B2C98C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Номер слайда 7"/>
          <p:cNvSpPr txBox="1"/>
          <p:nvPr/>
        </p:nvSpPr>
        <p:spPr>
          <a:xfrm>
            <a:off x="9188640" y="635688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5E044F5-9E6F-467D-9DB3-2E2B7A867A43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Segoe UI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62093993"/>
              </p:ext>
            </p:extLst>
          </p:nvPr>
        </p:nvGraphicFramePr>
        <p:xfrm>
          <a:off x="324361" y="1797823"/>
          <a:ext cx="6023686" cy="3829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t="16111" r="-507" b="68556"/>
          <a:stretch/>
        </p:blipFill>
        <p:spPr>
          <a:xfrm>
            <a:off x="7336282" y="1564860"/>
            <a:ext cx="3823718" cy="11442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30360" y="146160"/>
            <a:ext cx="8037000" cy="13251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0" strike="noStrike" spc="-1">
                <a:solidFill>
                  <a:schemeClr val="lt1"/>
                </a:solidFill>
                <a:latin typeface="Segoe UI Semibold"/>
              </a:rPr>
              <a:t>Проведение мониторинга </a:t>
            </a:r>
            <a:r>
              <a:rPr sz="2800"/>
              <a:t/>
            </a:r>
            <a:br>
              <a:rPr sz="2800"/>
            </a:br>
            <a:r>
              <a:rPr lang="ru-RU" sz="2800" b="0" strike="noStrike" spc="-1">
                <a:solidFill>
                  <a:schemeClr val="lt1"/>
                </a:solidFill>
                <a:latin typeface="Segoe UI Semibold"/>
              </a:rPr>
              <a:t>состояния и развития конкуренции</a:t>
            </a: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0" name="Прямоугольник 3"/>
          <p:cNvSpPr/>
          <p:nvPr/>
        </p:nvSpPr>
        <p:spPr>
          <a:xfrm>
            <a:off x="419100" y="1658058"/>
            <a:ext cx="11239500" cy="50922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500" b="1" strike="noStrike" spc="-1" dirty="0">
                <a:solidFill>
                  <a:srgbClr val="48B1E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 20 ноября 2024 года </a:t>
            </a:r>
            <a:r>
              <a:rPr lang="ru-RU" sz="2500" b="0" strike="noStrike" spc="-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информирование ОМСУ </a:t>
            </a:r>
            <a:r>
              <a:rPr lang="ru-RU" sz="25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населения и </a:t>
            </a:r>
            <a:r>
              <a:rPr lang="ru-RU" sz="25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предпринимателей </a:t>
            </a:r>
            <a:r>
              <a:rPr lang="ru-RU" sz="25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</a:t>
            </a:r>
            <a:r>
              <a:rPr lang="ru-RU" sz="25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проведении </a:t>
            </a:r>
            <a:r>
              <a:rPr lang="ru-RU" sz="25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опроса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онлайн-формате </a:t>
            </a:r>
            <a:b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официальном сайте Министерства инвестиций </a:t>
            </a:r>
            <a: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развития </a:t>
            </a:r>
            <a:b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Свердловской области 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ru-RU" sz="2500" b="0" strike="noStrike" spc="-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500" b="1" strike="noStrike" spc="-1" dirty="0" smtClean="0">
                <a:solidFill>
                  <a:srgbClr val="48B1E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2500" b="1" strike="noStrike" spc="-1" dirty="0">
                <a:solidFill>
                  <a:srgbClr val="48B1E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 декабря 2024 года </a:t>
            </a:r>
            <a:r>
              <a:rPr lang="ru-RU" sz="2500" b="0" strike="noStrike" spc="-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направление Министерством инвестиций </a:t>
            </a:r>
            <a:b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развития Свердловской области </a:t>
            </a:r>
            <a:r>
              <a:rPr lang="ru-RU" sz="2500" b="1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ОМСУ результатов опросов</a:t>
            </a:r>
            <a:r>
              <a:rPr lang="ru-RU" sz="25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полученных </a:t>
            </a:r>
            <a:br>
              <a:rPr lang="ru-RU" sz="2500" b="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онлайн-формате на официальном сайте Министерства инвестиций и развития Свердловской области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ru-RU" sz="25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500" b="1" strike="noStrike" spc="-1" dirty="0" smtClean="0">
                <a:solidFill>
                  <a:srgbClr val="48B1E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500" b="1" strike="noStrike" spc="-1" dirty="0">
                <a:solidFill>
                  <a:srgbClr val="48B1E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28 декабря 2024 года </a:t>
            </a:r>
            <a:r>
              <a:rPr lang="ru-RU" sz="25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направление ОМСУ в Министерство инвестиций </a:t>
            </a:r>
            <a:r>
              <a:rPr lang="ru-RU" sz="2500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развития Свердловской области  </a:t>
            </a:r>
            <a:r>
              <a:rPr lang="ru-RU" sz="2500" b="1" strike="noStrike" spc="-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перечня </a:t>
            </a:r>
            <a:r>
              <a:rPr lang="ru-RU" sz="2500" b="1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организаций </a:t>
            </a:r>
            <a:r>
              <a:rPr lang="ru-RU" sz="2500" b="0" strike="noStrike" spc="-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долей участия муниципального образования более 50%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@Чистый шаблон презентации_Свердловской области_16на9_24-12-18_Dikiyfilin</Template>
  <TotalTime>8782</TotalTime>
  <Words>314</Words>
  <Application>Microsoft Office PowerPoint</Application>
  <PresentationFormat>Широкоэкранный</PresentationFormat>
  <Paragraphs>44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4</vt:i4>
      </vt:variant>
    </vt:vector>
  </HeadingPairs>
  <TitlesOfParts>
    <vt:vector size="24" baseType="lpstr">
      <vt:lpstr>Arial</vt:lpstr>
      <vt:lpstr>Calibri</vt:lpstr>
      <vt:lpstr>DejaVu Sans</vt:lpstr>
      <vt:lpstr>Segoe UI</vt:lpstr>
      <vt:lpstr>Segoe UI </vt:lpstr>
      <vt:lpstr>Segoe UI Semibold</vt:lpstr>
      <vt:lpstr>Segoe UI Semilight</vt:lpstr>
      <vt:lpstr>Symbol</vt:lpstr>
      <vt:lpstr>Times New Roman</vt:lpstr>
      <vt:lpstr>Wingdings</vt:lpstr>
      <vt:lpstr>XO Oriel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Система развития конкуренции  на товарных рынках</vt:lpstr>
      <vt:lpstr>Внедрение антимонопольного комплаенса  на муниципальном уровне</vt:lpstr>
      <vt:lpstr>Проведение мониторинга  состояния и развития конкуренции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DikiyFilin</dc:creator>
  <dc:description/>
  <cp:lastModifiedBy>Гамилова Анастасия Андреевна</cp:lastModifiedBy>
  <cp:revision>495</cp:revision>
  <cp:lastPrinted>2020-11-25T04:45:22Z</cp:lastPrinted>
  <dcterms:created xsi:type="dcterms:W3CDTF">2019-01-21T02:33:19Z</dcterms:created>
  <dcterms:modified xsi:type="dcterms:W3CDTF">2024-11-12T12:32:26Z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4</vt:i4>
  </property>
</Properties>
</file>