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76" r:id="rId2"/>
    <p:sldId id="258" r:id="rId3"/>
    <p:sldId id="268" r:id="rId4"/>
    <p:sldId id="269" r:id="rId5"/>
    <p:sldId id="271" r:id="rId6"/>
    <p:sldId id="264" r:id="rId7"/>
    <p:sldId id="270" r:id="rId8"/>
    <p:sldId id="263" r:id="rId9"/>
    <p:sldId id="259" r:id="rId10"/>
    <p:sldId id="272" r:id="rId11"/>
    <p:sldId id="267" r:id="rId12"/>
    <p:sldId id="273" r:id="rId13"/>
    <p:sldId id="261" r:id="rId14"/>
    <p:sldId id="256" r:id="rId15"/>
    <p:sldId id="260" r:id="rId16"/>
    <p:sldId id="265" r:id="rId17"/>
    <p:sldId id="274" r:id="rId18"/>
    <p:sldId id="275" r:id="rId19"/>
    <p:sldId id="262" r:id="rId20"/>
  </p:sldIdLst>
  <p:sldSz cx="12192000" cy="6858000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4A04"/>
    <a:srgbClr val="FF17F7"/>
    <a:srgbClr val="FF9EFC"/>
    <a:srgbClr val="D166C3"/>
    <a:srgbClr val="3A28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BB6AC7-A51E-40FB-A178-4FF71C8813BB}" v="180" dt="2023-04-01T11:35:04.953"/>
    <p1510:client id="{57A2D606-00F7-4B64-8940-EBCC466575B8}" v="1050" dt="2023-04-01T13:43:43.718"/>
    <p1510:client id="{EFC2680F-F33B-491E-9EC5-5236FC24F3DC}" v="116" dt="2023-04-01T13:52:19.6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3" autoAdjust="0"/>
    <p:restoredTop sz="94660"/>
  </p:normalViewPr>
  <p:slideViewPr>
    <p:cSldViewPr snapToGrid="0">
      <p:cViewPr varScale="1">
        <p:scale>
          <a:sx n="81" d="100"/>
          <a:sy n="81" d="100"/>
        </p:scale>
        <p:origin x="2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E55774-7F0F-4A2C-AF25-5F65620AD3B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708A866-9469-4A76-A5CD-EA08D7D041C6}">
      <dgm:prSet phldr="0"/>
      <dgm:spPr/>
      <dgm:t>
        <a:bodyPr/>
        <a:lstStyle/>
        <a:p>
          <a:pPr rtl="0"/>
          <a:r>
            <a:rPr lang="ru-RU" b="1" i="1" dirty="0">
              <a:solidFill>
                <a:srgbClr val="7030A0"/>
              </a:solidFill>
              <a:latin typeface="Arial Black" panose="020B0A04020102020204" pitchFamily="34" charset="0"/>
            </a:rPr>
            <a:t>Упаковка подарков</a:t>
          </a:r>
        </a:p>
      </dgm:t>
    </dgm:pt>
    <dgm:pt modelId="{7866E2C0-146C-4250-8C08-68965837CCED}" type="parTrans" cxnId="{1D034481-3D86-445C-9CC5-482326EFAE6C}">
      <dgm:prSet/>
      <dgm:spPr/>
      <dgm:t>
        <a:bodyPr/>
        <a:lstStyle/>
        <a:p>
          <a:endParaRPr lang="en-US"/>
        </a:p>
      </dgm:t>
    </dgm:pt>
    <dgm:pt modelId="{F26F2B7C-0BB5-4ACC-8CF5-747A37D16724}" type="sibTrans" cxnId="{1D034481-3D86-445C-9CC5-482326EFAE6C}">
      <dgm:prSet/>
      <dgm:spPr/>
      <dgm:t>
        <a:bodyPr/>
        <a:lstStyle/>
        <a:p>
          <a:endParaRPr lang="en-US"/>
        </a:p>
      </dgm:t>
    </dgm:pt>
    <dgm:pt modelId="{E6D02380-23A5-4B0A-85D2-D27C32BE04B1}">
      <dgm:prSet/>
      <dgm:spPr/>
      <dgm:t>
        <a:bodyPr/>
        <a:lstStyle/>
        <a:p>
          <a:r>
            <a:rPr lang="ru-RU" b="0" i="1" dirty="0" smtClean="0">
              <a:solidFill>
                <a:srgbClr val="7030A0"/>
              </a:solidFill>
              <a:latin typeface="Arial Black" panose="020B0A04020102020204" pitchFamily="34" charset="0"/>
            </a:rPr>
            <a:t>Гелиевые </a:t>
          </a:r>
          <a:r>
            <a:rPr lang="ru-RU" b="0" i="1" dirty="0">
              <a:solidFill>
                <a:srgbClr val="7030A0"/>
              </a:solidFill>
              <a:latin typeface="Arial Black" panose="020B0A04020102020204" pitchFamily="34" charset="0"/>
            </a:rPr>
            <a:t>шары</a:t>
          </a:r>
          <a:endParaRPr lang="en-US" b="0" i="1" dirty="0">
            <a:solidFill>
              <a:srgbClr val="7030A0"/>
            </a:solidFill>
            <a:latin typeface="Arial Black" panose="020B0A04020102020204" pitchFamily="34" charset="0"/>
          </a:endParaRPr>
        </a:p>
      </dgm:t>
    </dgm:pt>
    <dgm:pt modelId="{00B3C027-D11C-48CE-88ED-8F2EBF4047CE}" type="parTrans" cxnId="{231946A1-62EE-433E-9DE6-9BDDDFEA8ACA}">
      <dgm:prSet/>
      <dgm:spPr/>
      <dgm:t>
        <a:bodyPr/>
        <a:lstStyle/>
        <a:p>
          <a:endParaRPr lang="en-US"/>
        </a:p>
      </dgm:t>
    </dgm:pt>
    <dgm:pt modelId="{DD412E29-1E2F-44E4-AA4C-0F6329720207}" type="sibTrans" cxnId="{231946A1-62EE-433E-9DE6-9BDDDFEA8ACA}">
      <dgm:prSet/>
      <dgm:spPr/>
      <dgm:t>
        <a:bodyPr/>
        <a:lstStyle/>
        <a:p>
          <a:endParaRPr lang="en-US"/>
        </a:p>
      </dgm:t>
    </dgm:pt>
    <dgm:pt modelId="{B89C2058-759E-4CD0-8995-4CECFB4B6201}">
      <dgm:prSet/>
      <dgm:spPr/>
      <dgm:t>
        <a:bodyPr/>
        <a:lstStyle/>
        <a:p>
          <a:r>
            <a:rPr lang="ru-RU" b="1" i="1" dirty="0">
              <a:solidFill>
                <a:srgbClr val="7030A0"/>
              </a:solidFill>
              <a:latin typeface="Arial Black" panose="020B0A04020102020204" pitchFamily="34" charset="0"/>
            </a:rPr>
            <a:t>Аксессуары для любых торжеств</a:t>
          </a:r>
          <a:endParaRPr lang="en-US" b="1" i="1" dirty="0">
            <a:solidFill>
              <a:srgbClr val="7030A0"/>
            </a:solidFill>
            <a:latin typeface="Arial Black" panose="020B0A04020102020204" pitchFamily="34" charset="0"/>
          </a:endParaRPr>
        </a:p>
      </dgm:t>
    </dgm:pt>
    <dgm:pt modelId="{FC3630F9-378C-4FBA-A766-F6A70EC1C755}" type="parTrans" cxnId="{DB14F773-A976-4B6C-988C-AF648D26E5C3}">
      <dgm:prSet/>
      <dgm:spPr/>
      <dgm:t>
        <a:bodyPr/>
        <a:lstStyle/>
        <a:p>
          <a:endParaRPr lang="en-US"/>
        </a:p>
      </dgm:t>
    </dgm:pt>
    <dgm:pt modelId="{00F3EBDB-96A5-4FC4-B4A5-038943885D42}" type="sibTrans" cxnId="{DB14F773-A976-4B6C-988C-AF648D26E5C3}">
      <dgm:prSet/>
      <dgm:spPr/>
      <dgm:t>
        <a:bodyPr/>
        <a:lstStyle/>
        <a:p>
          <a:endParaRPr lang="en-US"/>
        </a:p>
      </dgm:t>
    </dgm:pt>
    <dgm:pt modelId="{68284623-F3C4-4F3A-A84D-0C13BFB0EB11}">
      <dgm:prSet/>
      <dgm:spPr/>
      <dgm:t>
        <a:bodyPr/>
        <a:lstStyle/>
        <a:p>
          <a:r>
            <a:rPr lang="ru-RU" b="1" i="1" dirty="0">
              <a:solidFill>
                <a:srgbClr val="7030A0"/>
              </a:solidFill>
              <a:latin typeface="Arial Black" panose="020B0A04020102020204" pitchFamily="34" charset="0"/>
            </a:rPr>
            <a:t>Цветы на заказ - доставка</a:t>
          </a:r>
          <a:endParaRPr lang="en-US" b="1" i="1" dirty="0">
            <a:solidFill>
              <a:srgbClr val="7030A0"/>
            </a:solidFill>
            <a:latin typeface="Arial Black" panose="020B0A04020102020204" pitchFamily="34" charset="0"/>
          </a:endParaRPr>
        </a:p>
      </dgm:t>
    </dgm:pt>
    <dgm:pt modelId="{640CC2E3-DD3C-43F1-A8F7-05824E133EFF}" type="parTrans" cxnId="{CD38A95E-453E-45CB-8D1B-6CDFC3CDE4E6}">
      <dgm:prSet/>
      <dgm:spPr/>
      <dgm:t>
        <a:bodyPr/>
        <a:lstStyle/>
        <a:p>
          <a:endParaRPr lang="en-US"/>
        </a:p>
      </dgm:t>
    </dgm:pt>
    <dgm:pt modelId="{F4AAAA6E-7F50-4071-B225-EC5297AFF455}" type="sibTrans" cxnId="{CD38A95E-453E-45CB-8D1B-6CDFC3CDE4E6}">
      <dgm:prSet/>
      <dgm:spPr/>
      <dgm:t>
        <a:bodyPr/>
        <a:lstStyle/>
        <a:p>
          <a:endParaRPr lang="en-US"/>
        </a:p>
      </dgm:t>
    </dgm:pt>
    <dgm:pt modelId="{9BBAB769-537E-4BFA-A3DC-2D6FB577E737}" type="pres">
      <dgm:prSet presAssocID="{75E55774-7F0F-4A2C-AF25-5F65620AD3B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383F46A-19B0-4544-9729-1FE9B8D889F3}" type="pres">
      <dgm:prSet presAssocID="{C708A866-9469-4A76-A5CD-EA08D7D041C6}" presName="thickLine" presStyleLbl="alignNode1" presStyleIdx="0" presStyleCnt="4"/>
      <dgm:spPr/>
    </dgm:pt>
    <dgm:pt modelId="{0CDEB3F2-2BB2-436A-889A-771DF880E534}" type="pres">
      <dgm:prSet presAssocID="{C708A866-9469-4A76-A5CD-EA08D7D041C6}" presName="horz1" presStyleCnt="0"/>
      <dgm:spPr/>
    </dgm:pt>
    <dgm:pt modelId="{0144F9E0-6B98-449D-A7F9-CEF33BACC1C3}" type="pres">
      <dgm:prSet presAssocID="{C708A866-9469-4A76-A5CD-EA08D7D041C6}" presName="tx1" presStyleLbl="revTx" presStyleIdx="0" presStyleCnt="4"/>
      <dgm:spPr/>
      <dgm:t>
        <a:bodyPr/>
        <a:lstStyle/>
        <a:p>
          <a:endParaRPr lang="ru-RU"/>
        </a:p>
      </dgm:t>
    </dgm:pt>
    <dgm:pt modelId="{E0269B12-F91C-4FAA-BB5C-66429CD67A56}" type="pres">
      <dgm:prSet presAssocID="{C708A866-9469-4A76-A5CD-EA08D7D041C6}" presName="vert1" presStyleCnt="0"/>
      <dgm:spPr/>
    </dgm:pt>
    <dgm:pt modelId="{92596C66-37A2-46C4-A227-A72B019E77B7}" type="pres">
      <dgm:prSet presAssocID="{E6D02380-23A5-4B0A-85D2-D27C32BE04B1}" presName="thickLine" presStyleLbl="alignNode1" presStyleIdx="1" presStyleCnt="4"/>
      <dgm:spPr/>
    </dgm:pt>
    <dgm:pt modelId="{E6484D56-9714-4F34-A18E-C699676FA870}" type="pres">
      <dgm:prSet presAssocID="{E6D02380-23A5-4B0A-85D2-D27C32BE04B1}" presName="horz1" presStyleCnt="0"/>
      <dgm:spPr/>
    </dgm:pt>
    <dgm:pt modelId="{15DC670B-867E-4EDE-A1D5-A11BC22AEE64}" type="pres">
      <dgm:prSet presAssocID="{E6D02380-23A5-4B0A-85D2-D27C32BE04B1}" presName="tx1" presStyleLbl="revTx" presStyleIdx="1" presStyleCnt="4"/>
      <dgm:spPr/>
      <dgm:t>
        <a:bodyPr/>
        <a:lstStyle/>
        <a:p>
          <a:endParaRPr lang="ru-RU"/>
        </a:p>
      </dgm:t>
    </dgm:pt>
    <dgm:pt modelId="{DC8B6E6F-B95E-4630-8EE9-109A9EF4E34E}" type="pres">
      <dgm:prSet presAssocID="{E6D02380-23A5-4B0A-85D2-D27C32BE04B1}" presName="vert1" presStyleCnt="0"/>
      <dgm:spPr/>
    </dgm:pt>
    <dgm:pt modelId="{C577790A-AA4D-4FE0-ABAB-42710E20C79F}" type="pres">
      <dgm:prSet presAssocID="{B89C2058-759E-4CD0-8995-4CECFB4B6201}" presName="thickLine" presStyleLbl="alignNode1" presStyleIdx="2" presStyleCnt="4"/>
      <dgm:spPr/>
    </dgm:pt>
    <dgm:pt modelId="{8E87CD0A-A742-42A6-92A4-73F1B7D5096C}" type="pres">
      <dgm:prSet presAssocID="{B89C2058-759E-4CD0-8995-4CECFB4B6201}" presName="horz1" presStyleCnt="0"/>
      <dgm:spPr/>
    </dgm:pt>
    <dgm:pt modelId="{7DEF253E-9C33-43C0-B72A-33E42FF65E21}" type="pres">
      <dgm:prSet presAssocID="{B89C2058-759E-4CD0-8995-4CECFB4B6201}" presName="tx1" presStyleLbl="revTx" presStyleIdx="2" presStyleCnt="4"/>
      <dgm:spPr/>
      <dgm:t>
        <a:bodyPr/>
        <a:lstStyle/>
        <a:p>
          <a:endParaRPr lang="ru-RU"/>
        </a:p>
      </dgm:t>
    </dgm:pt>
    <dgm:pt modelId="{226C7D0E-83B0-45D1-8B53-DAE89830EA30}" type="pres">
      <dgm:prSet presAssocID="{B89C2058-759E-4CD0-8995-4CECFB4B6201}" presName="vert1" presStyleCnt="0"/>
      <dgm:spPr/>
    </dgm:pt>
    <dgm:pt modelId="{04F4FD20-6BB0-4B98-845B-D90AEBD2E0B0}" type="pres">
      <dgm:prSet presAssocID="{68284623-F3C4-4F3A-A84D-0C13BFB0EB11}" presName="thickLine" presStyleLbl="alignNode1" presStyleIdx="3" presStyleCnt="4"/>
      <dgm:spPr/>
    </dgm:pt>
    <dgm:pt modelId="{3837449C-3077-45A6-AA7A-595464E0E341}" type="pres">
      <dgm:prSet presAssocID="{68284623-F3C4-4F3A-A84D-0C13BFB0EB11}" presName="horz1" presStyleCnt="0"/>
      <dgm:spPr/>
    </dgm:pt>
    <dgm:pt modelId="{ACA6BF2F-EEB9-4339-85D0-6C49140B7603}" type="pres">
      <dgm:prSet presAssocID="{68284623-F3C4-4F3A-A84D-0C13BFB0EB11}" presName="tx1" presStyleLbl="revTx" presStyleIdx="3" presStyleCnt="4"/>
      <dgm:spPr/>
      <dgm:t>
        <a:bodyPr/>
        <a:lstStyle/>
        <a:p>
          <a:endParaRPr lang="ru-RU"/>
        </a:p>
      </dgm:t>
    </dgm:pt>
    <dgm:pt modelId="{224FC0A7-EF6B-47EE-9BD0-78DCAFF77A84}" type="pres">
      <dgm:prSet presAssocID="{68284623-F3C4-4F3A-A84D-0C13BFB0EB11}" presName="vert1" presStyleCnt="0"/>
      <dgm:spPr/>
    </dgm:pt>
  </dgm:ptLst>
  <dgm:cxnLst>
    <dgm:cxn modelId="{5407AB03-4CE5-4D16-93F0-9766B3F88F1A}" type="presOf" srcId="{75E55774-7F0F-4A2C-AF25-5F65620AD3BC}" destId="{9BBAB769-537E-4BFA-A3DC-2D6FB577E737}" srcOrd="0" destOrd="0" presId="urn:microsoft.com/office/officeart/2008/layout/LinedList"/>
    <dgm:cxn modelId="{35467554-ED93-4C01-8513-A9F182C1FCA4}" type="presOf" srcId="{B89C2058-759E-4CD0-8995-4CECFB4B6201}" destId="{7DEF253E-9C33-43C0-B72A-33E42FF65E21}" srcOrd="0" destOrd="0" presId="urn:microsoft.com/office/officeart/2008/layout/LinedList"/>
    <dgm:cxn modelId="{231946A1-62EE-433E-9DE6-9BDDDFEA8ACA}" srcId="{75E55774-7F0F-4A2C-AF25-5F65620AD3BC}" destId="{E6D02380-23A5-4B0A-85D2-D27C32BE04B1}" srcOrd="1" destOrd="0" parTransId="{00B3C027-D11C-48CE-88ED-8F2EBF4047CE}" sibTransId="{DD412E29-1E2F-44E4-AA4C-0F6329720207}"/>
    <dgm:cxn modelId="{DB14F773-A976-4B6C-988C-AF648D26E5C3}" srcId="{75E55774-7F0F-4A2C-AF25-5F65620AD3BC}" destId="{B89C2058-759E-4CD0-8995-4CECFB4B6201}" srcOrd="2" destOrd="0" parTransId="{FC3630F9-378C-4FBA-A766-F6A70EC1C755}" sibTransId="{00F3EBDB-96A5-4FC4-B4A5-038943885D42}"/>
    <dgm:cxn modelId="{CD38A95E-453E-45CB-8D1B-6CDFC3CDE4E6}" srcId="{75E55774-7F0F-4A2C-AF25-5F65620AD3BC}" destId="{68284623-F3C4-4F3A-A84D-0C13BFB0EB11}" srcOrd="3" destOrd="0" parTransId="{640CC2E3-DD3C-43F1-A8F7-05824E133EFF}" sibTransId="{F4AAAA6E-7F50-4071-B225-EC5297AFF455}"/>
    <dgm:cxn modelId="{2B0F4891-2F94-4385-81C1-3B382FA91664}" type="presOf" srcId="{E6D02380-23A5-4B0A-85D2-D27C32BE04B1}" destId="{15DC670B-867E-4EDE-A1D5-A11BC22AEE64}" srcOrd="0" destOrd="0" presId="urn:microsoft.com/office/officeart/2008/layout/LinedList"/>
    <dgm:cxn modelId="{1D034481-3D86-445C-9CC5-482326EFAE6C}" srcId="{75E55774-7F0F-4A2C-AF25-5F65620AD3BC}" destId="{C708A866-9469-4A76-A5CD-EA08D7D041C6}" srcOrd="0" destOrd="0" parTransId="{7866E2C0-146C-4250-8C08-68965837CCED}" sibTransId="{F26F2B7C-0BB5-4ACC-8CF5-747A37D16724}"/>
    <dgm:cxn modelId="{748B3984-210E-4988-9397-4BE332099148}" type="presOf" srcId="{68284623-F3C4-4F3A-A84D-0C13BFB0EB11}" destId="{ACA6BF2F-EEB9-4339-85D0-6C49140B7603}" srcOrd="0" destOrd="0" presId="urn:microsoft.com/office/officeart/2008/layout/LinedList"/>
    <dgm:cxn modelId="{52D4CC7E-4A4A-4BD9-B578-A49B24F8A7C7}" type="presOf" srcId="{C708A866-9469-4A76-A5CD-EA08D7D041C6}" destId="{0144F9E0-6B98-449D-A7F9-CEF33BACC1C3}" srcOrd="0" destOrd="0" presId="urn:microsoft.com/office/officeart/2008/layout/LinedList"/>
    <dgm:cxn modelId="{74E6DADB-292B-4AE3-AA91-15BCC1EFF3D9}" type="presParOf" srcId="{9BBAB769-537E-4BFA-A3DC-2D6FB577E737}" destId="{D383F46A-19B0-4544-9729-1FE9B8D889F3}" srcOrd="0" destOrd="0" presId="urn:microsoft.com/office/officeart/2008/layout/LinedList"/>
    <dgm:cxn modelId="{1A8BFFC1-F471-4848-A58A-BFF690635D3D}" type="presParOf" srcId="{9BBAB769-537E-4BFA-A3DC-2D6FB577E737}" destId="{0CDEB3F2-2BB2-436A-889A-771DF880E534}" srcOrd="1" destOrd="0" presId="urn:microsoft.com/office/officeart/2008/layout/LinedList"/>
    <dgm:cxn modelId="{16D7AED1-6CFC-411B-AD68-343B7E42A1FB}" type="presParOf" srcId="{0CDEB3F2-2BB2-436A-889A-771DF880E534}" destId="{0144F9E0-6B98-449D-A7F9-CEF33BACC1C3}" srcOrd="0" destOrd="0" presId="urn:microsoft.com/office/officeart/2008/layout/LinedList"/>
    <dgm:cxn modelId="{8C7124B3-4B28-4D41-A7B5-78BF96B3F43D}" type="presParOf" srcId="{0CDEB3F2-2BB2-436A-889A-771DF880E534}" destId="{E0269B12-F91C-4FAA-BB5C-66429CD67A56}" srcOrd="1" destOrd="0" presId="urn:microsoft.com/office/officeart/2008/layout/LinedList"/>
    <dgm:cxn modelId="{AF5C6682-421D-4966-9DE6-6AD862C9BB64}" type="presParOf" srcId="{9BBAB769-537E-4BFA-A3DC-2D6FB577E737}" destId="{92596C66-37A2-46C4-A227-A72B019E77B7}" srcOrd="2" destOrd="0" presId="urn:microsoft.com/office/officeart/2008/layout/LinedList"/>
    <dgm:cxn modelId="{E76B78CD-0CFA-481F-9025-0D51F86382E8}" type="presParOf" srcId="{9BBAB769-537E-4BFA-A3DC-2D6FB577E737}" destId="{E6484D56-9714-4F34-A18E-C699676FA870}" srcOrd="3" destOrd="0" presId="urn:microsoft.com/office/officeart/2008/layout/LinedList"/>
    <dgm:cxn modelId="{99870100-03FE-4B8A-B0D3-F852E890CE8F}" type="presParOf" srcId="{E6484D56-9714-4F34-A18E-C699676FA870}" destId="{15DC670B-867E-4EDE-A1D5-A11BC22AEE64}" srcOrd="0" destOrd="0" presId="urn:microsoft.com/office/officeart/2008/layout/LinedList"/>
    <dgm:cxn modelId="{A5F2B12B-9652-4BB0-AE62-716240A05157}" type="presParOf" srcId="{E6484D56-9714-4F34-A18E-C699676FA870}" destId="{DC8B6E6F-B95E-4630-8EE9-109A9EF4E34E}" srcOrd="1" destOrd="0" presId="urn:microsoft.com/office/officeart/2008/layout/LinedList"/>
    <dgm:cxn modelId="{E248EAC2-39E2-4D65-987E-6AC51582A387}" type="presParOf" srcId="{9BBAB769-537E-4BFA-A3DC-2D6FB577E737}" destId="{C577790A-AA4D-4FE0-ABAB-42710E20C79F}" srcOrd="4" destOrd="0" presId="urn:microsoft.com/office/officeart/2008/layout/LinedList"/>
    <dgm:cxn modelId="{83408957-B87D-4121-BC06-0A3AE9222592}" type="presParOf" srcId="{9BBAB769-537E-4BFA-A3DC-2D6FB577E737}" destId="{8E87CD0A-A742-42A6-92A4-73F1B7D5096C}" srcOrd="5" destOrd="0" presId="urn:microsoft.com/office/officeart/2008/layout/LinedList"/>
    <dgm:cxn modelId="{E4D8F170-D1D9-4F23-91A5-046875DA634B}" type="presParOf" srcId="{8E87CD0A-A742-42A6-92A4-73F1B7D5096C}" destId="{7DEF253E-9C33-43C0-B72A-33E42FF65E21}" srcOrd="0" destOrd="0" presId="urn:microsoft.com/office/officeart/2008/layout/LinedList"/>
    <dgm:cxn modelId="{D86CC282-4394-4A97-9495-5A1F93A490C1}" type="presParOf" srcId="{8E87CD0A-A742-42A6-92A4-73F1B7D5096C}" destId="{226C7D0E-83B0-45D1-8B53-DAE89830EA30}" srcOrd="1" destOrd="0" presId="urn:microsoft.com/office/officeart/2008/layout/LinedList"/>
    <dgm:cxn modelId="{F1CDABBD-A403-458F-B674-24A9D64C4C4D}" type="presParOf" srcId="{9BBAB769-537E-4BFA-A3DC-2D6FB577E737}" destId="{04F4FD20-6BB0-4B98-845B-D90AEBD2E0B0}" srcOrd="6" destOrd="0" presId="urn:microsoft.com/office/officeart/2008/layout/LinedList"/>
    <dgm:cxn modelId="{AFF2C03F-CD54-4681-BCF1-7CF48172495B}" type="presParOf" srcId="{9BBAB769-537E-4BFA-A3DC-2D6FB577E737}" destId="{3837449C-3077-45A6-AA7A-595464E0E341}" srcOrd="7" destOrd="0" presId="urn:microsoft.com/office/officeart/2008/layout/LinedList"/>
    <dgm:cxn modelId="{462C2E3A-5155-4D94-A39D-2BF2C34D359D}" type="presParOf" srcId="{3837449C-3077-45A6-AA7A-595464E0E341}" destId="{ACA6BF2F-EEB9-4339-85D0-6C49140B7603}" srcOrd="0" destOrd="0" presId="urn:microsoft.com/office/officeart/2008/layout/LinedList"/>
    <dgm:cxn modelId="{B106208E-5AC1-47AF-BBC9-F2916D6B141F}" type="presParOf" srcId="{3837449C-3077-45A6-AA7A-595464E0E341}" destId="{224FC0A7-EF6B-47EE-9BD0-78DCAFF77A8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83F46A-19B0-4544-9729-1FE9B8D889F3}">
      <dsp:nvSpPr>
        <dsp:cNvPr id="0" name=""/>
        <dsp:cNvSpPr/>
      </dsp:nvSpPr>
      <dsp:spPr>
        <a:xfrm>
          <a:off x="0" y="0"/>
          <a:ext cx="509219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44F9E0-6B98-449D-A7F9-CEF33BACC1C3}">
      <dsp:nvSpPr>
        <dsp:cNvPr id="0" name=""/>
        <dsp:cNvSpPr/>
      </dsp:nvSpPr>
      <dsp:spPr>
        <a:xfrm>
          <a:off x="0" y="0"/>
          <a:ext cx="5092194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i="1" kern="1200" dirty="0">
              <a:solidFill>
                <a:srgbClr val="7030A0"/>
              </a:solidFill>
              <a:latin typeface="Arial Black" panose="020B0A04020102020204" pitchFamily="34" charset="0"/>
            </a:rPr>
            <a:t>Упаковка подарков</a:t>
          </a:r>
        </a:p>
      </dsp:txBody>
      <dsp:txXfrm>
        <a:off x="0" y="0"/>
        <a:ext cx="5092194" cy="1087834"/>
      </dsp:txXfrm>
    </dsp:sp>
    <dsp:sp modelId="{92596C66-37A2-46C4-A227-A72B019E77B7}">
      <dsp:nvSpPr>
        <dsp:cNvPr id="0" name=""/>
        <dsp:cNvSpPr/>
      </dsp:nvSpPr>
      <dsp:spPr>
        <a:xfrm>
          <a:off x="0" y="1087834"/>
          <a:ext cx="509219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DC670B-867E-4EDE-A1D5-A11BC22AEE64}">
      <dsp:nvSpPr>
        <dsp:cNvPr id="0" name=""/>
        <dsp:cNvSpPr/>
      </dsp:nvSpPr>
      <dsp:spPr>
        <a:xfrm>
          <a:off x="0" y="1087834"/>
          <a:ext cx="5092194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0" i="1" kern="1200" dirty="0" smtClean="0">
              <a:solidFill>
                <a:srgbClr val="7030A0"/>
              </a:solidFill>
              <a:latin typeface="Arial Black" panose="020B0A04020102020204" pitchFamily="34" charset="0"/>
            </a:rPr>
            <a:t>Гелиевые </a:t>
          </a:r>
          <a:r>
            <a:rPr lang="ru-RU" sz="2700" b="0" i="1" kern="1200" dirty="0">
              <a:solidFill>
                <a:srgbClr val="7030A0"/>
              </a:solidFill>
              <a:latin typeface="Arial Black" panose="020B0A04020102020204" pitchFamily="34" charset="0"/>
            </a:rPr>
            <a:t>шары</a:t>
          </a:r>
          <a:endParaRPr lang="en-US" sz="2700" b="0" i="1" kern="1200" dirty="0">
            <a:solidFill>
              <a:srgbClr val="7030A0"/>
            </a:solidFill>
            <a:latin typeface="Arial Black" panose="020B0A04020102020204" pitchFamily="34" charset="0"/>
          </a:endParaRPr>
        </a:p>
      </dsp:txBody>
      <dsp:txXfrm>
        <a:off x="0" y="1087834"/>
        <a:ext cx="5092194" cy="1087834"/>
      </dsp:txXfrm>
    </dsp:sp>
    <dsp:sp modelId="{C577790A-AA4D-4FE0-ABAB-42710E20C79F}">
      <dsp:nvSpPr>
        <dsp:cNvPr id="0" name=""/>
        <dsp:cNvSpPr/>
      </dsp:nvSpPr>
      <dsp:spPr>
        <a:xfrm>
          <a:off x="0" y="2175669"/>
          <a:ext cx="509219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EF253E-9C33-43C0-B72A-33E42FF65E21}">
      <dsp:nvSpPr>
        <dsp:cNvPr id="0" name=""/>
        <dsp:cNvSpPr/>
      </dsp:nvSpPr>
      <dsp:spPr>
        <a:xfrm>
          <a:off x="0" y="2175669"/>
          <a:ext cx="5092194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i="1" kern="1200" dirty="0">
              <a:solidFill>
                <a:srgbClr val="7030A0"/>
              </a:solidFill>
              <a:latin typeface="Arial Black" panose="020B0A04020102020204" pitchFamily="34" charset="0"/>
            </a:rPr>
            <a:t>Аксессуары для любых торжеств</a:t>
          </a:r>
          <a:endParaRPr lang="en-US" sz="2700" b="1" i="1" kern="1200" dirty="0">
            <a:solidFill>
              <a:srgbClr val="7030A0"/>
            </a:solidFill>
            <a:latin typeface="Arial Black" panose="020B0A04020102020204" pitchFamily="34" charset="0"/>
          </a:endParaRPr>
        </a:p>
      </dsp:txBody>
      <dsp:txXfrm>
        <a:off x="0" y="2175669"/>
        <a:ext cx="5092194" cy="1087834"/>
      </dsp:txXfrm>
    </dsp:sp>
    <dsp:sp modelId="{04F4FD20-6BB0-4B98-845B-D90AEBD2E0B0}">
      <dsp:nvSpPr>
        <dsp:cNvPr id="0" name=""/>
        <dsp:cNvSpPr/>
      </dsp:nvSpPr>
      <dsp:spPr>
        <a:xfrm>
          <a:off x="0" y="3263503"/>
          <a:ext cx="509219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A6BF2F-EEB9-4339-85D0-6C49140B7603}">
      <dsp:nvSpPr>
        <dsp:cNvPr id="0" name=""/>
        <dsp:cNvSpPr/>
      </dsp:nvSpPr>
      <dsp:spPr>
        <a:xfrm>
          <a:off x="0" y="3263503"/>
          <a:ext cx="5092194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i="1" kern="1200" dirty="0">
              <a:solidFill>
                <a:srgbClr val="7030A0"/>
              </a:solidFill>
              <a:latin typeface="Arial Black" panose="020B0A04020102020204" pitchFamily="34" charset="0"/>
            </a:rPr>
            <a:t>Цветы на заказ - доставка</a:t>
          </a:r>
          <a:endParaRPr lang="en-US" sz="2700" b="1" i="1" kern="1200" dirty="0">
            <a:solidFill>
              <a:srgbClr val="7030A0"/>
            </a:solidFill>
            <a:latin typeface="Arial Black" panose="020B0A04020102020204" pitchFamily="34" charset="0"/>
          </a:endParaRPr>
        </a:p>
      </dsp:txBody>
      <dsp:txXfrm>
        <a:off x="0" y="3263503"/>
        <a:ext cx="5092194" cy="10878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0077D1-37A2-4E7C-B4DE-4CDF9E7CA60D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B2E313-B4EC-424F-8FC9-DD01A3FD27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632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2E313-B4EC-424F-8FC9-DD01A3FD279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230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2E313-B4EC-424F-8FC9-DD01A3FD279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75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2E313-B4EC-424F-8FC9-DD01A3FD279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749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2E313-B4EC-424F-8FC9-DD01A3FD2794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8642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2E313-B4EC-424F-8FC9-DD01A3FD2794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225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376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575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074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277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285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126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380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74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023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350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753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985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9">
            <a:extLst>
              <a:ext uri="{FF2B5EF4-FFF2-40B4-BE49-F238E27FC236}">
                <a16:creationId xmlns="" xmlns:a16="http://schemas.microsoft.com/office/drawing/2014/main" id="{04812C46-200A-4DEB-A05E-3ED6C68C23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31">
            <a:extLst>
              <a:ext uri="{FF2B5EF4-FFF2-40B4-BE49-F238E27FC236}">
                <a16:creationId xmlns="" xmlns:a16="http://schemas.microsoft.com/office/drawing/2014/main" id="{D1EA859B-E555-4109-94F3-6700E046E0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30"/>
            <a:ext cx="12100956" cy="6889134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43028" y="206437"/>
            <a:ext cx="11014899" cy="6039984"/>
          </a:xfrm>
        </p:spPr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pPr marL="0" indent="0" algn="ctr">
              <a:buNone/>
            </a:pPr>
            <a:r>
              <a:rPr lang="ru-RU" sz="4500" b="1" i="1" dirty="0" smtClean="0">
                <a:solidFill>
                  <a:srgbClr val="FF0000"/>
                </a:solidFill>
                <a:latin typeface="Arial Black" panose="020B0A04020102020204" pitchFamily="34" charset="0"/>
                <a:ea typeface="+mn-lt"/>
                <a:cs typeface="+mn-lt"/>
              </a:rPr>
              <a:t>Здравствуйте!</a:t>
            </a:r>
          </a:p>
          <a:p>
            <a:pPr marL="0" indent="0" algn="ctr">
              <a:buNone/>
            </a:pPr>
            <a:r>
              <a:rPr lang="ru-RU" sz="4500" b="1" i="1" dirty="0" smtClean="0">
                <a:solidFill>
                  <a:srgbClr val="FF0000"/>
                </a:solidFill>
                <a:latin typeface="Arial Black" panose="020B0A04020102020204" pitchFamily="34" charset="0"/>
                <a:ea typeface="+mn-lt"/>
                <a:cs typeface="+mn-lt"/>
              </a:rPr>
              <a:t>Меня зовут Кирилова Наталия Валерьевна</a:t>
            </a:r>
            <a:r>
              <a:rPr lang="ru-RU" sz="4500" b="1" i="1" dirty="0" smtClean="0">
                <a:solidFill>
                  <a:srgbClr val="FF0000"/>
                </a:solidFill>
                <a:latin typeface="Arial Black" panose="020B0A04020102020204" pitchFamily="34" charset="0"/>
                <a:ea typeface="+mn-lt"/>
                <a:cs typeface="+mn-lt"/>
              </a:rPr>
              <a:t>.</a:t>
            </a:r>
            <a:endParaRPr lang="ru-RU" sz="4500" b="1" i="1" dirty="0" smtClean="0">
              <a:solidFill>
                <a:srgbClr val="FF0000"/>
              </a:solidFill>
              <a:latin typeface="Arial Black" panose="020B0A04020102020204" pitchFamily="34" charset="0"/>
              <a:ea typeface="+mn-lt"/>
              <a:cs typeface="+mn-lt"/>
            </a:endParaRPr>
          </a:p>
          <a:p>
            <a:pPr marL="0" indent="0" fontAlgn="base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4500" b="1" i="1" dirty="0">
                <a:solidFill>
                  <a:srgbClr val="7030A0"/>
                </a:solidFill>
              </a:rPr>
              <a:t>Хочу поделиться своей историей открытия цветочного магазина. Большую часть жизни я проработала в детском саду. Я работала нянечкой, воспитателем и инструктором по физической культуре.</a:t>
            </a:r>
          </a:p>
          <a:p>
            <a:pPr marL="0" indent="0" fontAlgn="base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4500" b="1" i="1" dirty="0">
                <a:solidFill>
                  <a:srgbClr val="7030A0"/>
                </a:solidFill>
              </a:rPr>
              <a:t>Я пыталась понять себя и раскрыть свои возможности и таланты.  Мне очень нравилось работать в детском саду. Но не хватало творческого вдохновения. И однажды решила поменять вид деятельности. Цветочную сферу выбрала не случайно. </a:t>
            </a:r>
          </a:p>
          <a:p>
            <a:pPr marL="0" indent="0" fontAlgn="base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4500" b="1" i="1" dirty="0">
                <a:solidFill>
                  <a:srgbClr val="7030A0"/>
                </a:solidFill>
              </a:rPr>
              <a:t>Моя сестра много лет занимается цветочным бизнесом, мне нравилось ей помогать выбирать цветы, составлять букеты на праздники.  В 2013 году я закончила курсы по флористике и декору. В 2014 году я зарегистрировала ИП, нашла подходящее помещение и открыла магазин по продаже цветов «Орхидея».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4787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9">
            <a:extLst>
              <a:ext uri="{FF2B5EF4-FFF2-40B4-BE49-F238E27FC236}">
                <a16:creationId xmlns="" xmlns:a16="http://schemas.microsoft.com/office/drawing/2014/main" id="{04812C46-200A-4DEB-A05E-3ED6C68C23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30"/>
            <a:ext cx="12100956" cy="6889134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53280" y="684212"/>
            <a:ext cx="10682390" cy="5489575"/>
          </a:xfrm>
        </p:spPr>
        <p:txBody>
          <a:bodyPr>
            <a:normAutofit lnSpcReduction="10000"/>
          </a:bodyPr>
          <a:lstStyle/>
          <a:p>
            <a:pPr fontAlgn="base"/>
            <a:r>
              <a:rPr lang="ru-RU" b="1" i="1" dirty="0">
                <a:solidFill>
                  <a:srgbClr val="7030A0"/>
                </a:solidFill>
              </a:rPr>
              <a:t>Первое время мне было сложно определиться с достаточным количеством цветов на </a:t>
            </a:r>
            <a:r>
              <a:rPr lang="ru-RU" b="1" i="1" dirty="0" smtClean="0">
                <a:solidFill>
                  <a:srgbClr val="7030A0"/>
                </a:solidFill>
              </a:rPr>
              <a:t>закупках.  Необходимо было учитывать много различных факторов (праздники, юбилеи, массовые мероприятия и </a:t>
            </a:r>
            <a:r>
              <a:rPr lang="ru-RU" b="1" i="1" dirty="0" err="1" smtClean="0">
                <a:solidFill>
                  <a:srgbClr val="7030A0"/>
                </a:solidFill>
              </a:rPr>
              <a:t>т.д</a:t>
            </a:r>
            <a:r>
              <a:rPr lang="ru-RU" b="1" i="1" dirty="0" smtClean="0">
                <a:solidFill>
                  <a:srgbClr val="7030A0"/>
                </a:solidFill>
              </a:rPr>
              <a:t>). Очень боялась, что не хватит цветка или будет очень много.  Потому что цветы и цветочные композиции не долговечны и могут завянуть. Поэтому иногда приходилось рисковать. </a:t>
            </a:r>
            <a:endParaRPr lang="ru-RU" b="1" i="1" dirty="0">
              <a:solidFill>
                <a:srgbClr val="7030A0"/>
              </a:solidFill>
            </a:endParaRPr>
          </a:p>
          <a:p>
            <a:pPr fontAlgn="base"/>
            <a:r>
              <a:rPr lang="ru-RU" b="1" i="1" dirty="0" smtClean="0">
                <a:solidFill>
                  <a:srgbClr val="7030A0"/>
                </a:solidFill>
              </a:rPr>
              <a:t>Позже, набравшись опыта и отработав целый год, я стала иметь представление о том, сколько товара нужно заказывать. </a:t>
            </a:r>
          </a:p>
          <a:p>
            <a:pPr fontAlgn="base"/>
            <a:r>
              <a:rPr lang="ru-RU" b="1" i="1" dirty="0">
                <a:solidFill>
                  <a:srgbClr val="7030A0"/>
                </a:solidFill>
              </a:rPr>
              <a:t>Деньги, которые я заработала с продажи первой закупки, сразу же ушли в оборот на следующую партию товара, поэтому дополнительных вложений с момента открытия больше не было. </a:t>
            </a:r>
          </a:p>
          <a:p>
            <a:pPr marL="0" indent="0" fontAlgn="base">
              <a:buNone/>
            </a:pPr>
            <a:endParaRPr lang="ru-RU" b="1" i="1" dirty="0" smtClean="0"/>
          </a:p>
          <a:p>
            <a:pPr marL="0" indent="0" fontAlgn="base">
              <a:buNone/>
            </a:pPr>
            <a:endParaRPr lang="ru-RU" dirty="0"/>
          </a:p>
        </p:txBody>
      </p:sp>
      <p:pic>
        <p:nvPicPr>
          <p:cNvPr id="5124" name="Picture 4" descr="https://gif-kartinki.ru/1/krasivye_cvety_7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3308" y="4808458"/>
            <a:ext cx="2201645" cy="208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sunveter.ru/uploads/posts/2013-06/1370206035_babochka-14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6457" y="3930072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4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Arial Black" panose="020B0A04020102020204" pitchFamily="34" charset="0"/>
                <a:ea typeface="+mn-lt"/>
                <a:cs typeface="+mn-lt"/>
              </a:rPr>
              <a:t> На первоначальном этапе коммерческой деятельности выручка будет минимальной.</a:t>
            </a:r>
          </a:p>
          <a:p>
            <a:r>
              <a:rPr lang="ru-RU" b="1" i="1" dirty="0">
                <a:solidFill>
                  <a:srgbClr val="FF0000"/>
                </a:solidFill>
                <a:latin typeface="Arial Black" panose="020B0A04020102020204" pitchFamily="34" charset="0"/>
                <a:ea typeface="+mn-lt"/>
                <a:cs typeface="+mn-lt"/>
              </a:rPr>
              <a:t>В процессе работы магазин будет набирать популярность среди жителей городка.</a:t>
            </a:r>
          </a:p>
          <a:p>
            <a:r>
              <a:rPr lang="ru-RU" b="1" i="1" dirty="0">
                <a:solidFill>
                  <a:srgbClr val="FF0000"/>
                </a:solidFill>
                <a:latin typeface="Arial Black" panose="020B0A04020102020204" pitchFamily="34" charset="0"/>
                <a:ea typeface="+mn-lt"/>
                <a:cs typeface="+mn-lt"/>
              </a:rPr>
              <a:t>С ростом популярности будет расти и выручка и дополнительный спрос на продаваемый товар.</a:t>
            </a:r>
          </a:p>
          <a:p>
            <a:r>
              <a:rPr lang="ru-RU" b="1" i="1" dirty="0">
                <a:solidFill>
                  <a:srgbClr val="FF0000"/>
                </a:solidFill>
                <a:latin typeface="Arial Black" panose="020B0A04020102020204" pitchFamily="34" charset="0"/>
                <a:ea typeface="+mn-lt"/>
                <a:cs typeface="+mn-lt"/>
              </a:rPr>
              <a:t>А при профессионализме, опытности и порядочности продавца магазину гарантирован: успех, богатство и процветание!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30"/>
            <a:ext cx="12100956" cy="6889134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Arial Black" panose="020B0A04020102020204" pitchFamily="34" charset="0"/>
                <a:cs typeface="Calibri Light"/>
              </a:rPr>
              <a:t>Перспективы развития магазина:</a:t>
            </a:r>
            <a:endParaRPr lang="ru-RU" sz="4000" b="1" i="1" dirty="0">
              <a:solidFill>
                <a:srgbClr val="FF0000"/>
              </a:solidFill>
              <a:latin typeface="Arial Black" panose="020B0A04020102020204" pitchFamily="34" charset="0"/>
              <a:cs typeface="Calibri Light"/>
            </a:endParaRPr>
          </a:p>
        </p:txBody>
      </p:sp>
      <p:sp>
        <p:nvSpPr>
          <p:cNvPr id="7" name="Объект 3"/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i="1" dirty="0" smtClean="0">
                <a:solidFill>
                  <a:srgbClr val="FF0000"/>
                </a:solidFill>
                <a:latin typeface="Arial Black" panose="020B0A04020102020204" pitchFamily="34" charset="0"/>
                <a:ea typeface="+mn-lt"/>
                <a:cs typeface="+mn-lt"/>
              </a:rPr>
              <a:t> </a:t>
            </a:r>
            <a:r>
              <a:rPr lang="ru-RU" b="1" i="1" dirty="0" smtClean="0">
                <a:solidFill>
                  <a:srgbClr val="7030A0"/>
                </a:solidFill>
                <a:latin typeface="Arial Black" panose="020B0A04020102020204" pitchFamily="34" charset="0"/>
                <a:ea typeface="+mn-lt"/>
                <a:cs typeface="+mn-lt"/>
              </a:rPr>
              <a:t>На первоначальном этапе коммерческой деятельности выручка будет минимальной.</a:t>
            </a:r>
          </a:p>
          <a:p>
            <a:r>
              <a:rPr lang="ru-RU" b="1" i="1" dirty="0" smtClean="0">
                <a:solidFill>
                  <a:srgbClr val="7030A0"/>
                </a:solidFill>
                <a:latin typeface="Arial Black" panose="020B0A04020102020204" pitchFamily="34" charset="0"/>
                <a:ea typeface="+mn-lt"/>
                <a:cs typeface="+mn-lt"/>
              </a:rPr>
              <a:t>В процессе работы магазин будет набирать популярность среди жителей городка.</a:t>
            </a:r>
          </a:p>
          <a:p>
            <a:r>
              <a:rPr lang="ru-RU" b="1" i="1" dirty="0" smtClean="0">
                <a:solidFill>
                  <a:srgbClr val="7030A0"/>
                </a:solidFill>
                <a:latin typeface="Arial Black" panose="020B0A04020102020204" pitchFamily="34" charset="0"/>
                <a:ea typeface="+mn-lt"/>
                <a:cs typeface="+mn-lt"/>
              </a:rPr>
              <a:t>С ростом популярности будет расти и выручка и дополнительный спрос на продаваемый товар.</a:t>
            </a:r>
          </a:p>
          <a:p>
            <a:r>
              <a:rPr lang="ru-RU" b="1" i="1" dirty="0" smtClean="0">
                <a:solidFill>
                  <a:srgbClr val="7030A0"/>
                </a:solidFill>
                <a:latin typeface="Arial Black" panose="020B0A04020102020204" pitchFamily="34" charset="0"/>
                <a:ea typeface="+mn-lt"/>
                <a:cs typeface="+mn-lt"/>
              </a:rPr>
              <a:t>А при профессионализме, опытности и порядочности продавца магазину гарантирован: успех, богатство и процветание!</a:t>
            </a:r>
            <a:endParaRPr lang="ru-RU" b="1" i="1" dirty="0">
              <a:solidFill>
                <a:srgbClr val="7030A0"/>
              </a:solidFill>
              <a:latin typeface="Arial Black" panose="020B0A04020102020204" pitchFamily="34" charset="0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4684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9">
            <a:extLst>
              <a:ext uri="{FF2B5EF4-FFF2-40B4-BE49-F238E27FC236}">
                <a16:creationId xmlns="" xmlns:a16="http://schemas.microsoft.com/office/drawing/2014/main" id="{04812C46-200A-4DEB-A05E-3ED6C68C23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5" y="-31134"/>
            <a:ext cx="12100956" cy="6889134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53280" y="684212"/>
            <a:ext cx="10682390" cy="5489575"/>
          </a:xfrm>
        </p:spPr>
        <p:txBody>
          <a:bodyPr>
            <a:normAutofit/>
          </a:bodyPr>
          <a:lstStyle/>
          <a:p>
            <a:pPr fontAlgn="base"/>
            <a:r>
              <a:rPr lang="ru-RU" b="1" i="1" dirty="0" smtClean="0">
                <a:solidFill>
                  <a:srgbClr val="7030A0"/>
                </a:solidFill>
              </a:rPr>
              <a:t>В дальнейшем я стала расширять ассортимент товара. Я закупила открытки, сувенирную продукцию, гелиевые шары, упаковку для подарков и украшения для праздников.</a:t>
            </a:r>
          </a:p>
          <a:p>
            <a:pPr fontAlgn="base"/>
            <a:r>
              <a:rPr lang="ru-RU" b="1" i="1" dirty="0" smtClean="0">
                <a:solidFill>
                  <a:srgbClr val="7030A0"/>
                </a:solidFill>
              </a:rPr>
              <a:t>Также я закупила ассортимент семян, грунтов и удобрений.</a:t>
            </a:r>
          </a:p>
          <a:p>
            <a:pPr fontAlgn="base"/>
            <a:r>
              <a:rPr lang="ru-RU" b="1" i="1" dirty="0" smtClean="0">
                <a:solidFill>
                  <a:srgbClr val="7030A0"/>
                </a:solidFill>
              </a:rPr>
              <a:t>В магазине появился большой выбор красивых искусственных цветов.</a:t>
            </a:r>
          </a:p>
          <a:p>
            <a:pPr fontAlgn="base"/>
            <a:r>
              <a:rPr lang="ru-RU" b="1" i="1" dirty="0" smtClean="0">
                <a:solidFill>
                  <a:srgbClr val="7030A0"/>
                </a:solidFill>
              </a:rPr>
              <a:t>Двигаясь в ногу со временем и выполняя новые требования налоговой инспекции я установила новый кассовый аппарат и электронный терминал для оплаты картами.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6148" name="Picture 4" descr="https://img1.liveinternet.ru/images/attach/c/4/122/655/122655929_627760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865" y="4041684"/>
            <a:ext cx="3056090" cy="331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96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7FC6B43-BF00-8B3A-C595-80DE02B78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Arial Black" panose="020B0A04020102020204" pitchFamily="34" charset="0"/>
                <a:cs typeface="Calibri Light"/>
              </a:rPr>
              <a:t>Специально для вас:</a:t>
            </a:r>
          </a:p>
        </p:txBody>
      </p:sp>
      <p:graphicFrame>
        <p:nvGraphicFramePr>
          <p:cNvPr id="27" name="Объект 2">
            <a:extLst>
              <a:ext uri="{FF2B5EF4-FFF2-40B4-BE49-F238E27FC236}">
                <a16:creationId xmlns="" xmlns:a16="http://schemas.microsoft.com/office/drawing/2014/main" id="{EA22AAE1-7CA2-2A29-1956-6B0B99A727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6870019"/>
              </p:ext>
            </p:extLst>
          </p:nvPr>
        </p:nvGraphicFramePr>
        <p:xfrm>
          <a:off x="660071" y="1920627"/>
          <a:ext cx="5092194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5">
            <a:extLst>
              <a:ext uri="{FF2B5EF4-FFF2-40B4-BE49-F238E27FC236}">
                <a16:creationId xmlns="" xmlns:a16="http://schemas.microsoft.com/office/drawing/2014/main" id="{5F5A177E-EEFE-7C4A-205E-FCE6853A3BE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3590" r="-2" b="17502"/>
          <a:stretch/>
        </p:blipFill>
        <p:spPr>
          <a:xfrm>
            <a:off x="6863996" y="3154859"/>
            <a:ext cx="4030579" cy="3703141"/>
          </a:xfrm>
          <a:custGeom>
            <a:avLst/>
            <a:gdLst/>
            <a:ahLst/>
            <a:cxnLst/>
            <a:rect l="l" t="t" r="r" b="b"/>
            <a:pathLst>
              <a:path w="4030579" h="3703141">
                <a:moveTo>
                  <a:pt x="2015289" y="0"/>
                </a:moveTo>
                <a:cubicBezTo>
                  <a:pt x="3128303" y="0"/>
                  <a:pt x="4030579" y="902277"/>
                  <a:pt x="4030579" y="2015290"/>
                </a:cubicBezTo>
                <a:cubicBezTo>
                  <a:pt x="4030579" y="2710923"/>
                  <a:pt x="3678127" y="3324237"/>
                  <a:pt x="3142057" y="3686399"/>
                </a:cubicBezTo>
                <a:lnTo>
                  <a:pt x="3114499" y="3703141"/>
                </a:lnTo>
                <a:lnTo>
                  <a:pt x="916080" y="3703141"/>
                </a:lnTo>
                <a:lnTo>
                  <a:pt x="888522" y="3686399"/>
                </a:lnTo>
                <a:cubicBezTo>
                  <a:pt x="352452" y="3324237"/>
                  <a:pt x="0" y="2710923"/>
                  <a:pt x="0" y="2015290"/>
                </a:cubicBezTo>
                <a:cubicBezTo>
                  <a:pt x="0" y="902277"/>
                  <a:pt x="902277" y="0"/>
                  <a:pt x="2015289" y="0"/>
                </a:cubicBezTo>
                <a:close/>
              </a:path>
            </a:pathLst>
          </a:custGeom>
        </p:spPr>
      </p:pic>
      <p:pic>
        <p:nvPicPr>
          <p:cNvPr id="4" name="Рисунок 4" descr="Изображение выглядит как текст, в помещении, подарочная упаковка&#10;&#10;Автоматически созданное описание">
            <a:extLst>
              <a:ext uri="{FF2B5EF4-FFF2-40B4-BE49-F238E27FC236}">
                <a16:creationId xmlns="" xmlns:a16="http://schemas.microsoft.com/office/drawing/2014/main" id="{48D7E77F-CC95-11D9-05D9-FAC6C709F51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0009" r="2237" b="-4"/>
          <a:stretch/>
        </p:blipFill>
        <p:spPr>
          <a:xfrm>
            <a:off x="63058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  <p:pic>
        <p:nvPicPr>
          <p:cNvPr id="6" name="Рисунок 6" descr="Изображение выглядит как в помещении, несколько&#10;&#10;Автоматически созданное описание">
            <a:extLst>
              <a:ext uri="{FF2B5EF4-FFF2-40B4-BE49-F238E27FC236}">
                <a16:creationId xmlns="" xmlns:a16="http://schemas.microsoft.com/office/drawing/2014/main" id="{B4DB1393-2D88-3119-B1AF-F95E839E9B7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4102" r="-1" b="4613"/>
          <a:stretch/>
        </p:blipFill>
        <p:spPr>
          <a:xfrm>
            <a:off x="9933461" y="345810"/>
            <a:ext cx="2258539" cy="3554668"/>
          </a:xfrm>
          <a:custGeom>
            <a:avLst/>
            <a:gdLst/>
            <a:ahLst/>
            <a:cxnLst/>
            <a:rect l="l" t="t" r="r" b="b"/>
            <a:pathLst>
              <a:path w="2258539" h="3554668">
                <a:moveTo>
                  <a:pt x="1777334" y="0"/>
                </a:moveTo>
                <a:cubicBezTo>
                  <a:pt x="1900033" y="0"/>
                  <a:pt x="2019829" y="12434"/>
                  <a:pt x="2135529" y="36109"/>
                </a:cubicBezTo>
                <a:lnTo>
                  <a:pt x="2258539" y="67738"/>
                </a:lnTo>
                <a:lnTo>
                  <a:pt x="2258539" y="3486930"/>
                </a:lnTo>
                <a:lnTo>
                  <a:pt x="2135529" y="3518559"/>
                </a:lnTo>
                <a:cubicBezTo>
                  <a:pt x="2019829" y="3542235"/>
                  <a:pt x="1900033" y="3554668"/>
                  <a:pt x="1777334" y="3554668"/>
                </a:cubicBezTo>
                <a:cubicBezTo>
                  <a:pt x="795739" y="3554668"/>
                  <a:pt x="0" y="2758929"/>
                  <a:pt x="0" y="1777334"/>
                </a:cubicBezTo>
                <a:cubicBezTo>
                  <a:pt x="0" y="795740"/>
                  <a:pt x="795739" y="0"/>
                  <a:pt x="177733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3494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81A7B02-A5B0-4F07-81B7-1535238C7F73}"/>
              </a:ext>
            </a:extLst>
          </p:cNvPr>
          <p:cNvSpPr txBox="1"/>
          <p:nvPr/>
        </p:nvSpPr>
        <p:spPr>
          <a:xfrm>
            <a:off x="4603468" y="4741947"/>
            <a:ext cx="7280692" cy="171822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b="1" i="1" kern="1200" dirty="0">
                <a:solidFill>
                  <a:srgbClr val="7030A0"/>
                </a:solidFill>
                <a:latin typeface="Arial Black" panose="020B0A04020102020204" pitchFamily="34" charset="0"/>
                <a:ea typeface="+mj-ea"/>
                <a:cs typeface="+mj-cs"/>
              </a:rPr>
              <a:t>Букеты на любой вкус</a:t>
            </a:r>
            <a:endParaRPr lang="en-US" sz="7200" b="1" i="1" kern="1200" dirty="0">
              <a:solidFill>
                <a:srgbClr val="7030A0"/>
              </a:solidFill>
              <a:latin typeface="Arial Black" panose="020B0A04020102020204" pitchFamily="34" charset="0"/>
              <a:ea typeface="+mj-ea"/>
              <a:cs typeface="Calibri Light"/>
            </a:endParaRPr>
          </a:p>
        </p:txBody>
      </p:sp>
      <p:pic>
        <p:nvPicPr>
          <p:cNvPr id="5" name="Рисунок 5" descr="Изображение выглядит как цветок, растение, в помещении, букет&#10;&#10;Автоматически созданное описание">
            <a:extLst>
              <a:ext uri="{FF2B5EF4-FFF2-40B4-BE49-F238E27FC236}">
                <a16:creationId xmlns="" xmlns:a16="http://schemas.microsoft.com/office/drawing/2014/main" id="{5CE38C02-4026-98E0-76F6-2C767FBB7D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987" r="1" b="8729"/>
          <a:stretch/>
        </p:blipFill>
        <p:spPr>
          <a:xfrm>
            <a:off x="307840" y="321732"/>
            <a:ext cx="3793472" cy="4111323"/>
          </a:xfrm>
          <a:prstGeom prst="rect">
            <a:avLst/>
          </a:prstGeom>
        </p:spPr>
      </p:pic>
      <p:pic>
        <p:nvPicPr>
          <p:cNvPr id="11" name="Рисунок 11" descr="Изображение выглядит как растение, цветок, в помещении, букет&#10;&#10;Автоматически созданное описание">
            <a:extLst>
              <a:ext uri="{FF2B5EF4-FFF2-40B4-BE49-F238E27FC236}">
                <a16:creationId xmlns="" xmlns:a16="http://schemas.microsoft.com/office/drawing/2014/main" id="{0E2C11DD-BAE7-4E85-8B6F-A2C4D2D3C0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669" r="3" b="34625"/>
          <a:stretch/>
        </p:blipFill>
        <p:spPr>
          <a:xfrm>
            <a:off x="4194959" y="321734"/>
            <a:ext cx="3797570" cy="2010551"/>
          </a:xfrm>
          <a:prstGeom prst="rect">
            <a:avLst/>
          </a:prstGeom>
        </p:spPr>
      </p:pic>
      <p:pic>
        <p:nvPicPr>
          <p:cNvPr id="13" name="Рисунок 21" descr="Изображение выглядит как растение, цветок, букет, розовый&#10;&#10;Автоматически созданное описание">
            <a:extLst>
              <a:ext uri="{FF2B5EF4-FFF2-40B4-BE49-F238E27FC236}">
                <a16:creationId xmlns="" xmlns:a16="http://schemas.microsoft.com/office/drawing/2014/main" id="{E4F85143-3283-407A-27EA-435A467ECC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8186" r="-2" b="32012"/>
          <a:stretch/>
        </p:blipFill>
        <p:spPr>
          <a:xfrm>
            <a:off x="4190180" y="2422097"/>
            <a:ext cx="3794760" cy="2013804"/>
          </a:xfrm>
          <a:prstGeom prst="rect">
            <a:avLst/>
          </a:prstGeom>
        </p:spPr>
      </p:pic>
      <p:pic>
        <p:nvPicPr>
          <p:cNvPr id="8" name="Рисунок 8" descr="Изображение выглядит как еда, цветок, растение, букет&#10;&#10;Автоматически созданное описание">
            <a:extLst>
              <a:ext uri="{FF2B5EF4-FFF2-40B4-BE49-F238E27FC236}">
                <a16:creationId xmlns="" xmlns:a16="http://schemas.microsoft.com/office/drawing/2014/main" id="{D1DC3453-B12B-0FF2-BD36-F16710AB493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497" b="11316"/>
          <a:stretch/>
        </p:blipFill>
        <p:spPr>
          <a:xfrm>
            <a:off x="8086176" y="321733"/>
            <a:ext cx="3797984" cy="4111321"/>
          </a:xfrm>
          <a:prstGeom prst="rect">
            <a:avLst/>
          </a:prstGeom>
        </p:spPr>
      </p:pic>
      <p:pic>
        <p:nvPicPr>
          <p:cNvPr id="2" name="Рисунок 2" descr="Изображение выглядит как в помещении, несколько&#10;&#10;Автоматически созданное описание">
            <a:extLst>
              <a:ext uri="{FF2B5EF4-FFF2-40B4-BE49-F238E27FC236}">
                <a16:creationId xmlns="" xmlns:a16="http://schemas.microsoft.com/office/drawing/2014/main" id="{E21B3357-379D-5412-443B-9249AE4CE5B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0588" r="-2" b="29675"/>
          <a:stretch/>
        </p:blipFill>
        <p:spPr>
          <a:xfrm>
            <a:off x="307840" y="4592557"/>
            <a:ext cx="3794760" cy="20105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7D1AA52-2FEE-E005-6B93-D000273C0C7F}"/>
              </a:ext>
            </a:extLst>
          </p:cNvPr>
          <p:cNvSpPr txBox="1"/>
          <p:nvPr/>
        </p:nvSpPr>
        <p:spPr>
          <a:xfrm>
            <a:off x="895683" y="1557421"/>
            <a:ext cx="274320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ru-RU" sz="32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E6FD57B-0C9F-A3E0-8CAB-A0D4FD1BF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4637" y="4221178"/>
            <a:ext cx="5650615" cy="26368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5200" b="1" i="1" kern="1200" dirty="0">
                <a:solidFill>
                  <a:srgbClr val="7030A0"/>
                </a:solidFill>
                <a:latin typeface="Arial Black" panose="020B0A04020102020204" pitchFamily="34" charset="0"/>
              </a:rPr>
              <a:t>Оформление свадебных букетов</a:t>
            </a:r>
            <a:endParaRPr lang="en-US" sz="5200" b="1" i="1" kern="1200" dirty="0">
              <a:solidFill>
                <a:srgbClr val="7030A0"/>
              </a:solidFill>
              <a:latin typeface="Arial Black" panose="020B0A04020102020204" pitchFamily="34" charset="0"/>
              <a:cs typeface="Calibri Light"/>
            </a:endParaRPr>
          </a:p>
        </p:txBody>
      </p:sp>
      <p:pic>
        <p:nvPicPr>
          <p:cNvPr id="7" name="Рисунок 7" descr="Изображение выглядит как стена, цветок, в помещении, растение&#10;&#10;Автоматически созданное описание">
            <a:extLst>
              <a:ext uri="{FF2B5EF4-FFF2-40B4-BE49-F238E27FC236}">
                <a16:creationId xmlns="" xmlns:a16="http://schemas.microsoft.com/office/drawing/2014/main" id="{0613DAD2-2552-844F-833C-0652041830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446" r="-3" b="27759"/>
          <a:stretch/>
        </p:blipFill>
        <p:spPr>
          <a:xfrm>
            <a:off x="-1" y="-16062"/>
            <a:ext cx="3913632" cy="2285224"/>
          </a:xfrm>
          <a:custGeom>
            <a:avLst/>
            <a:gdLst/>
            <a:ahLst/>
            <a:cxnLst/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</p:spPr>
      </p:pic>
      <p:pic>
        <p:nvPicPr>
          <p:cNvPr id="4" name="Рисунок 4" descr="Изображение выглядит как растение, цветок, букет, в помещении&#10;&#10;Автоматически созданное описание">
            <a:extLst>
              <a:ext uri="{FF2B5EF4-FFF2-40B4-BE49-F238E27FC236}">
                <a16:creationId xmlns="" xmlns:a16="http://schemas.microsoft.com/office/drawing/2014/main" id="{B36DB053-C832-5A03-2DA8-4C1499066A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35" r="-1" b="3018"/>
          <a:stretch/>
        </p:blipFill>
        <p:spPr>
          <a:xfrm>
            <a:off x="-1" y="2288330"/>
            <a:ext cx="3564638" cy="4569668"/>
          </a:xfrm>
          <a:custGeom>
            <a:avLst/>
            <a:gdLst/>
            <a:ahLst/>
            <a:cxnLst/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</p:spPr>
      </p:pic>
      <p:pic>
        <p:nvPicPr>
          <p:cNvPr id="9" name="Рисунок 9" descr="Изображение выглядит как растение, цветок, букет, в помещении&#10;&#10;Автоматически созданное описание">
            <a:extLst>
              <a:ext uri="{FF2B5EF4-FFF2-40B4-BE49-F238E27FC236}">
                <a16:creationId xmlns="" xmlns:a16="http://schemas.microsoft.com/office/drawing/2014/main" id="{7FF196F3-6B17-E63C-9CEF-15DCA99309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877" r="9" b="14129"/>
          <a:stretch/>
        </p:blipFill>
        <p:spPr>
          <a:xfrm>
            <a:off x="3564637" y="1618140"/>
            <a:ext cx="2713073" cy="2603038"/>
          </a:xfrm>
          <a:custGeom>
            <a:avLst/>
            <a:gdLst/>
            <a:ahLst/>
            <a:cxnLst/>
            <a:rect l="l" t="t" r="r" b="b"/>
            <a:pathLst>
              <a:path w="1591056" h="1591056">
                <a:moveTo>
                  <a:pt x="795528" y="0"/>
                </a:moveTo>
                <a:cubicBezTo>
                  <a:pt x="1234886" y="0"/>
                  <a:pt x="1591056" y="356170"/>
                  <a:pt x="1591056" y="795528"/>
                </a:cubicBezTo>
                <a:cubicBezTo>
                  <a:pt x="1591056" y="1234886"/>
                  <a:pt x="1234886" y="1591056"/>
                  <a:pt x="795528" y="1591056"/>
                </a:cubicBezTo>
                <a:cubicBezTo>
                  <a:pt x="356170" y="1591056"/>
                  <a:pt x="0" y="1234886"/>
                  <a:pt x="0" y="795528"/>
                </a:cubicBezTo>
                <a:cubicBezTo>
                  <a:pt x="0" y="356170"/>
                  <a:pt x="356170" y="0"/>
                  <a:pt x="795528" y="0"/>
                </a:cubicBezTo>
                <a:close/>
              </a:path>
            </a:pathLst>
          </a:custGeom>
        </p:spPr>
      </p:pic>
      <p:pic>
        <p:nvPicPr>
          <p:cNvPr id="8" name="Рисунок 8" descr="Изображение выглядит как цветок, растение, букет, в помещении&#10;&#10;Автоматически созданное описание">
            <a:extLst>
              <a:ext uri="{FF2B5EF4-FFF2-40B4-BE49-F238E27FC236}">
                <a16:creationId xmlns="" xmlns:a16="http://schemas.microsoft.com/office/drawing/2014/main" id="{68CE8FED-43D4-11F0-D353-AD3CD987B03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393" r="3" b="17609"/>
          <a:stretch/>
        </p:blipFill>
        <p:spPr>
          <a:xfrm>
            <a:off x="6205688" y="77950"/>
            <a:ext cx="2419617" cy="2403993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</p:spPr>
      </p:pic>
      <p:pic>
        <p:nvPicPr>
          <p:cNvPr id="5" name="Рисунок 5" descr="Изображение выглядит как растение, цветок, букет, ст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FCFF2B4A-EAD1-90C4-AD81-21BEDC02FF0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6682" r="2" b="5784"/>
          <a:stretch/>
        </p:blipFill>
        <p:spPr>
          <a:xfrm>
            <a:off x="8918761" y="-4330"/>
            <a:ext cx="3273238" cy="3383891"/>
          </a:xfrm>
          <a:custGeom>
            <a:avLst/>
            <a:gdLst/>
            <a:ahLst/>
            <a:cxnLst/>
            <a:rect l="l" t="t" r="r" b="b"/>
            <a:pathLst>
              <a:path w="3273238" h="3383891">
                <a:moveTo>
                  <a:pt x="122841" y="0"/>
                </a:moveTo>
                <a:lnTo>
                  <a:pt x="3273238" y="0"/>
                </a:lnTo>
                <a:lnTo>
                  <a:pt x="3273238" y="3291335"/>
                </a:lnTo>
                <a:lnTo>
                  <a:pt x="3118338" y="3331164"/>
                </a:lnTo>
                <a:cubicBezTo>
                  <a:pt x="2949390" y="3365736"/>
                  <a:pt x="2774463" y="3383891"/>
                  <a:pt x="2595295" y="3383891"/>
                </a:cubicBezTo>
                <a:cubicBezTo>
                  <a:pt x="1161953" y="3383891"/>
                  <a:pt x="0" y="2221938"/>
                  <a:pt x="0" y="788596"/>
                </a:cubicBezTo>
                <a:cubicBezTo>
                  <a:pt x="0" y="519845"/>
                  <a:pt x="40850" y="260634"/>
                  <a:pt x="116679" y="16835"/>
                </a:cubicBezTo>
                <a:close/>
              </a:path>
            </a:pathLst>
          </a:custGeom>
        </p:spPr>
      </p:pic>
      <p:pic>
        <p:nvPicPr>
          <p:cNvPr id="10" name="Рисунок 10" descr="Изображение выглядит как цветок, растение, букет, в помещении&#10;&#10;Автоматически созданное описание">
            <a:extLst>
              <a:ext uri="{FF2B5EF4-FFF2-40B4-BE49-F238E27FC236}">
                <a16:creationId xmlns="" xmlns:a16="http://schemas.microsoft.com/office/drawing/2014/main" id="{273CCECC-8CD4-70D1-2C70-8C7706F1AE5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1878" r="-2" b="4236"/>
          <a:stretch/>
        </p:blipFill>
        <p:spPr>
          <a:xfrm>
            <a:off x="9363235" y="4071320"/>
            <a:ext cx="2828765" cy="2786678"/>
          </a:xfrm>
          <a:custGeom>
            <a:avLst/>
            <a:gdLst/>
            <a:ahLst/>
            <a:cxnLst/>
            <a:rect l="l" t="t" r="r" b="b"/>
            <a:pathLst>
              <a:path w="2828765" h="2786678">
                <a:moveTo>
                  <a:pt x="1888236" y="0"/>
                </a:moveTo>
                <a:cubicBezTo>
                  <a:pt x="2214125" y="0"/>
                  <a:pt x="2520731" y="82558"/>
                  <a:pt x="2788281" y="227900"/>
                </a:cubicBezTo>
                <a:lnTo>
                  <a:pt x="2828765" y="252495"/>
                </a:lnTo>
                <a:lnTo>
                  <a:pt x="2828765" y="2786678"/>
                </a:lnTo>
                <a:lnTo>
                  <a:pt x="227128" y="2786678"/>
                </a:lnTo>
                <a:lnTo>
                  <a:pt x="148387" y="2623223"/>
                </a:lnTo>
                <a:cubicBezTo>
                  <a:pt x="52837" y="2397318"/>
                  <a:pt x="0" y="2148947"/>
                  <a:pt x="0" y="1888236"/>
                </a:cubicBezTo>
                <a:cubicBezTo>
                  <a:pt x="0" y="845392"/>
                  <a:pt x="845392" y="0"/>
                  <a:pt x="188823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2737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38200" y="1908752"/>
            <a:ext cx="10515600" cy="4351338"/>
          </a:xfrm>
        </p:spPr>
        <p:txBody>
          <a:bodyPr/>
          <a:lstStyle/>
          <a:p>
            <a:r>
              <a:rPr lang="ru-RU" b="1" i="1" dirty="0">
                <a:solidFill>
                  <a:srgbClr val="FF0000"/>
                </a:solidFill>
                <a:latin typeface="Arial Black" panose="020B0A04020102020204" pitchFamily="34" charset="0"/>
                <a:ea typeface="+mn-lt"/>
                <a:cs typeface="+mn-lt"/>
              </a:rPr>
              <a:t>Заработная плата (20 000 рублей)</a:t>
            </a:r>
          </a:p>
          <a:p>
            <a:r>
              <a:rPr lang="ru-RU" b="1" i="1" dirty="0">
                <a:solidFill>
                  <a:srgbClr val="FF0000"/>
                </a:solidFill>
                <a:latin typeface="Arial Black" panose="020B0A04020102020204" pitchFamily="34" charset="0"/>
                <a:ea typeface="+mn-lt"/>
                <a:cs typeface="+mn-lt"/>
              </a:rPr>
              <a:t>Аренда торгового помещения (35 000 рублей)</a:t>
            </a:r>
          </a:p>
          <a:p>
            <a:r>
              <a:rPr lang="ru-RU" b="1" i="1" dirty="0">
                <a:solidFill>
                  <a:srgbClr val="FF0000"/>
                </a:solidFill>
                <a:latin typeface="Arial Black" panose="020B0A04020102020204" pitchFamily="34" charset="0"/>
                <a:ea typeface="+mn-lt"/>
                <a:cs typeface="+mn-lt"/>
              </a:rPr>
              <a:t>Закупка товара ( 60 000 рублей</a:t>
            </a:r>
            <a:r>
              <a:rPr lang="ru-RU" b="1" i="1" dirty="0" smtClean="0">
                <a:solidFill>
                  <a:srgbClr val="FF0000"/>
                </a:solidFill>
                <a:latin typeface="Arial Black" panose="020B0A04020102020204" pitchFamily="34" charset="0"/>
                <a:ea typeface="+mn-lt"/>
                <a:cs typeface="+mn-lt"/>
              </a:rPr>
              <a:t>)</a:t>
            </a:r>
          </a:p>
          <a:p>
            <a:r>
              <a:rPr lang="ru-RU" b="1" i="1" dirty="0" smtClean="0">
                <a:solidFill>
                  <a:srgbClr val="FF0000"/>
                </a:solidFill>
                <a:latin typeface="Arial Black" panose="020B0A04020102020204" pitchFamily="34" charset="0"/>
                <a:ea typeface="+mn-lt"/>
                <a:cs typeface="+mn-lt"/>
              </a:rPr>
              <a:t>Транспортные расходы (8 000 рублей)</a:t>
            </a:r>
            <a:endParaRPr lang="ru-RU" b="1" i="1" dirty="0">
              <a:solidFill>
                <a:srgbClr val="FF0000"/>
              </a:solidFill>
              <a:latin typeface="Arial Black" panose="020B0A04020102020204" pitchFamily="34" charset="0"/>
              <a:ea typeface="+mn-lt"/>
              <a:cs typeface="+mn-lt"/>
            </a:endParaRPr>
          </a:p>
          <a:p>
            <a:r>
              <a:rPr lang="ru-RU" b="1" i="1" dirty="0">
                <a:solidFill>
                  <a:srgbClr val="FF0000"/>
                </a:solidFill>
                <a:latin typeface="Arial Black" panose="020B0A04020102020204" pitchFamily="34" charset="0"/>
                <a:ea typeface="+mn-lt"/>
                <a:cs typeface="+mn-lt"/>
              </a:rPr>
              <a:t>Расходы на бухгалтерию ( 6 000 рублей)</a:t>
            </a:r>
          </a:p>
          <a:p>
            <a:r>
              <a:rPr lang="ru-RU" b="1" i="1" dirty="0">
                <a:solidFill>
                  <a:srgbClr val="FF0000"/>
                </a:solidFill>
                <a:latin typeface="Arial Black" panose="020B0A04020102020204" pitchFamily="34" charset="0"/>
                <a:ea typeface="+mn-lt"/>
                <a:cs typeface="+mn-lt"/>
              </a:rPr>
              <a:t>Непредвиденные расходы (5 000 рублей)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b="1" i="1" dirty="0">
                <a:solidFill>
                  <a:srgbClr val="FF0000"/>
                </a:solidFill>
                <a:latin typeface="Arial Black" panose="020B0A04020102020204" pitchFamily="34" charset="0"/>
                <a:ea typeface="+mn-lt"/>
                <a:cs typeface="+mn-lt"/>
              </a:rPr>
              <a:t>   Итого: </a:t>
            </a:r>
            <a:r>
              <a:rPr lang="ru-RU" b="1" i="1" dirty="0" smtClean="0">
                <a:solidFill>
                  <a:srgbClr val="FF0000"/>
                </a:solidFill>
                <a:latin typeface="Arial Black" panose="020B0A04020102020204" pitchFamily="34" charset="0"/>
                <a:ea typeface="+mn-lt"/>
                <a:cs typeface="+mn-lt"/>
              </a:rPr>
              <a:t>134 000 </a:t>
            </a:r>
            <a:r>
              <a:rPr lang="ru-RU" b="1" i="1" dirty="0">
                <a:solidFill>
                  <a:srgbClr val="FF0000"/>
                </a:solidFill>
                <a:latin typeface="Arial Black" panose="020B0A04020102020204" pitchFamily="34" charset="0"/>
                <a:ea typeface="+mn-lt"/>
                <a:cs typeface="+mn-lt"/>
              </a:rPr>
              <a:t>рублей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30"/>
            <a:ext cx="12100956" cy="6889134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i="1" dirty="0">
                <a:solidFill>
                  <a:srgbClr val="FF0000"/>
                </a:solidFill>
                <a:latin typeface="Arial Black" panose="020B0A04020102020204" pitchFamily="34" charset="0"/>
                <a:cs typeface="Calibri Light"/>
              </a:rPr>
              <a:t>Ежемесячные расходы на работу </a:t>
            </a:r>
            <a:r>
              <a:rPr lang="ru-RU" sz="4000" b="1" i="1" dirty="0" smtClean="0">
                <a:solidFill>
                  <a:srgbClr val="FF0000"/>
                </a:solidFill>
                <a:latin typeface="Arial Black" panose="020B0A04020102020204" pitchFamily="34" charset="0"/>
                <a:cs typeface="Calibri Light"/>
              </a:rPr>
              <a:t>магазина:</a:t>
            </a:r>
            <a:endParaRPr lang="ru-RU" sz="4000" b="1" i="1" dirty="0">
              <a:solidFill>
                <a:srgbClr val="FF0000"/>
              </a:solidFill>
              <a:latin typeface="Arial Black" panose="020B0A04020102020204" pitchFamily="34" charset="0"/>
              <a:cs typeface="Calibri Light"/>
            </a:endParaRPr>
          </a:p>
        </p:txBody>
      </p:sp>
      <p:sp>
        <p:nvSpPr>
          <p:cNvPr id="8" name="Объект 3"/>
          <p:cNvSpPr txBox="1">
            <a:spLocks/>
          </p:cNvSpPr>
          <p:nvPr/>
        </p:nvSpPr>
        <p:spPr>
          <a:xfrm>
            <a:off x="990600" y="206115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i="1" dirty="0" smtClean="0">
                <a:solidFill>
                  <a:srgbClr val="7030A0"/>
                </a:solidFill>
                <a:latin typeface="Arial Black" panose="020B0A04020102020204" pitchFamily="34" charset="0"/>
                <a:ea typeface="+mn-lt"/>
                <a:cs typeface="+mn-lt"/>
              </a:rPr>
              <a:t>Заработная плата (20 000 рублей)</a:t>
            </a:r>
          </a:p>
          <a:p>
            <a:r>
              <a:rPr lang="ru-RU" b="1" i="1" dirty="0" smtClean="0">
                <a:solidFill>
                  <a:srgbClr val="7030A0"/>
                </a:solidFill>
                <a:latin typeface="Arial Black" panose="020B0A04020102020204" pitchFamily="34" charset="0"/>
                <a:ea typeface="+mn-lt"/>
                <a:cs typeface="+mn-lt"/>
              </a:rPr>
              <a:t>Аренда торгового помещения (35 000 рублей)</a:t>
            </a:r>
          </a:p>
          <a:p>
            <a:r>
              <a:rPr lang="ru-RU" b="1" i="1" dirty="0" smtClean="0">
                <a:solidFill>
                  <a:srgbClr val="7030A0"/>
                </a:solidFill>
                <a:latin typeface="Arial Black" panose="020B0A04020102020204" pitchFamily="34" charset="0"/>
                <a:ea typeface="+mn-lt"/>
                <a:cs typeface="+mn-lt"/>
              </a:rPr>
              <a:t>Закупка товара ( 60 000 рублей)</a:t>
            </a:r>
          </a:p>
          <a:p>
            <a:r>
              <a:rPr lang="ru-RU" b="1" i="1" dirty="0" smtClean="0">
                <a:solidFill>
                  <a:srgbClr val="7030A0"/>
                </a:solidFill>
                <a:latin typeface="Arial Black" panose="020B0A04020102020204" pitchFamily="34" charset="0"/>
                <a:ea typeface="+mn-lt"/>
                <a:cs typeface="+mn-lt"/>
              </a:rPr>
              <a:t>Транспортные расходы (8 000 рублей)</a:t>
            </a:r>
          </a:p>
          <a:p>
            <a:r>
              <a:rPr lang="ru-RU" b="1" i="1" dirty="0" smtClean="0">
                <a:solidFill>
                  <a:srgbClr val="7030A0"/>
                </a:solidFill>
                <a:latin typeface="Arial Black" panose="020B0A04020102020204" pitchFamily="34" charset="0"/>
                <a:ea typeface="+mn-lt"/>
                <a:cs typeface="+mn-lt"/>
              </a:rPr>
              <a:t>Расходы на бухгалтерию ( 6 000 рублей)</a:t>
            </a:r>
          </a:p>
          <a:p>
            <a:r>
              <a:rPr lang="ru-RU" b="1" i="1" dirty="0" smtClean="0">
                <a:solidFill>
                  <a:srgbClr val="7030A0"/>
                </a:solidFill>
                <a:latin typeface="Arial Black" panose="020B0A04020102020204" pitchFamily="34" charset="0"/>
                <a:ea typeface="+mn-lt"/>
                <a:cs typeface="+mn-lt"/>
              </a:rPr>
              <a:t>Непредвиденные расходы (5 000 рублей)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b="1" i="1" dirty="0" smtClean="0">
                <a:solidFill>
                  <a:srgbClr val="7030A0"/>
                </a:solidFill>
                <a:latin typeface="Arial Black" panose="020B0A04020102020204" pitchFamily="34" charset="0"/>
                <a:ea typeface="+mn-lt"/>
                <a:cs typeface="+mn-lt"/>
              </a:rPr>
              <a:t>   Итого: 134 000 рублей</a:t>
            </a:r>
          </a:p>
          <a:p>
            <a:endParaRPr lang="ru-RU" dirty="0"/>
          </a:p>
        </p:txBody>
      </p:sp>
      <p:pic>
        <p:nvPicPr>
          <p:cNvPr id="9" name="Picture 2" descr="https://www.neizvestniy-geniy.ru/images/works/photo/2020/09/2178452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994" y="5029121"/>
            <a:ext cx="2566584" cy="175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40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9">
            <a:extLst>
              <a:ext uri="{FF2B5EF4-FFF2-40B4-BE49-F238E27FC236}">
                <a16:creationId xmlns="" xmlns:a16="http://schemas.microsoft.com/office/drawing/2014/main" id="{04812C46-200A-4DEB-A05E-3ED6C68C23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55" y="-31134"/>
            <a:ext cx="12100956" cy="6889134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53280" y="684212"/>
            <a:ext cx="10682390" cy="5489575"/>
          </a:xfrm>
        </p:spPr>
        <p:txBody>
          <a:bodyPr>
            <a:normAutofit/>
          </a:bodyPr>
          <a:lstStyle/>
          <a:p>
            <a:pPr fontAlgn="base"/>
            <a:r>
              <a:rPr lang="ru-RU" b="1" i="1" dirty="0" smtClean="0">
                <a:solidFill>
                  <a:srgbClr val="7030A0"/>
                </a:solidFill>
              </a:rPr>
              <a:t>Сейчас </a:t>
            </a:r>
            <a:r>
              <a:rPr lang="ru-RU" b="1" i="1" dirty="0">
                <a:solidFill>
                  <a:srgbClr val="7030A0"/>
                </a:solidFill>
              </a:rPr>
              <a:t>я </a:t>
            </a:r>
            <a:r>
              <a:rPr lang="ru-RU" b="1" i="1" dirty="0" smtClean="0">
                <a:solidFill>
                  <a:srgbClr val="7030A0"/>
                </a:solidFill>
              </a:rPr>
              <a:t>делаю </a:t>
            </a:r>
            <a:r>
              <a:rPr lang="ru-RU" b="1" i="1" dirty="0">
                <a:solidFill>
                  <a:srgbClr val="7030A0"/>
                </a:solidFill>
              </a:rPr>
              <a:t>упор на сезонные цветы, лилии, розы, хризантемы, герберы и любые другие цветы. Цветы в горшках так же популярны, как и срезанные: сейчас пошла мода на озеленение квартир и офисов, поэтому фикусы и пальмы просто разлетаются. Стараюсь привозить </a:t>
            </a:r>
            <a:r>
              <a:rPr lang="ru-RU" b="1" i="1" dirty="0" smtClean="0">
                <a:solidFill>
                  <a:srgbClr val="7030A0"/>
                </a:solidFill>
              </a:rPr>
              <a:t>что-то</a:t>
            </a:r>
            <a:r>
              <a:rPr lang="ru-RU" b="1" i="1" dirty="0">
                <a:solidFill>
                  <a:srgbClr val="7030A0"/>
                </a:solidFill>
              </a:rPr>
              <a:t> интересное каждую неделю</a:t>
            </a:r>
            <a:r>
              <a:rPr lang="ru-RU" b="1" i="1" dirty="0" smtClean="0">
                <a:solidFill>
                  <a:srgbClr val="7030A0"/>
                </a:solidFill>
              </a:rPr>
              <a:t>.</a:t>
            </a:r>
          </a:p>
          <a:p>
            <a:pPr fontAlgn="base"/>
            <a:r>
              <a:rPr lang="ru-RU" b="1" i="1" dirty="0" smtClean="0">
                <a:solidFill>
                  <a:srgbClr val="7030A0"/>
                </a:solidFill>
              </a:rPr>
              <a:t>Работая в цветочном бизнесе я поняла, что именно эта профессия раскрывает во мне все творческие черты моей личности. Доставляет мне огромное удовольствие и позволяет творить чудеса.</a:t>
            </a:r>
          </a:p>
          <a:p>
            <a:pPr fontAlgn="base"/>
            <a:r>
              <a:rPr lang="ru-RU" b="1" i="1" dirty="0" smtClean="0">
                <a:solidFill>
                  <a:srgbClr val="7030A0"/>
                </a:solidFill>
              </a:rPr>
              <a:t>Потому что флорист – это чуточку волшебник, который угадывает пожелания клиентов и притворяет их в жизнь, в виде цветочных букетов и композиций. </a:t>
            </a:r>
          </a:p>
          <a:p>
            <a:pPr fontAlgn="base"/>
            <a:endParaRPr lang="ru-RU" b="1" i="1" dirty="0"/>
          </a:p>
          <a:p>
            <a:pPr fontAlgn="base"/>
            <a:endParaRPr lang="ru-RU" dirty="0"/>
          </a:p>
        </p:txBody>
      </p:sp>
      <p:pic>
        <p:nvPicPr>
          <p:cNvPr id="9218" name="Picture 2" descr="Большеглазое солнце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783" y="5645174"/>
            <a:ext cx="1057226" cy="105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23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9">
            <a:extLst>
              <a:ext uri="{FF2B5EF4-FFF2-40B4-BE49-F238E27FC236}">
                <a16:creationId xmlns="" xmlns:a16="http://schemas.microsoft.com/office/drawing/2014/main" id="{04812C46-200A-4DEB-A05E-3ED6C68C23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1134"/>
            <a:ext cx="12100956" cy="6889134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53280" y="684212"/>
            <a:ext cx="10682390" cy="5489575"/>
          </a:xfrm>
        </p:spPr>
        <p:txBody>
          <a:bodyPr>
            <a:normAutofit/>
          </a:bodyPr>
          <a:lstStyle/>
          <a:p>
            <a:pPr fontAlgn="base"/>
            <a:r>
              <a:rPr lang="ru-RU" b="1" i="1" dirty="0" smtClean="0">
                <a:solidFill>
                  <a:srgbClr val="7030A0"/>
                </a:solidFill>
              </a:rPr>
              <a:t>Больше тридцати лет я живу и работаю в поселке Свободном!</a:t>
            </a:r>
          </a:p>
          <a:p>
            <a:pPr fontAlgn="base"/>
            <a:r>
              <a:rPr lang="ru-RU" b="1" i="1" dirty="0" smtClean="0">
                <a:solidFill>
                  <a:srgbClr val="7030A0"/>
                </a:solidFill>
              </a:rPr>
              <a:t> Я очень люблю наш городок и активно принимаю участие в жизни городка. Работаю и общаюсь с жителями, участвую в различных мероприятиях.</a:t>
            </a:r>
          </a:p>
          <a:p>
            <a:pPr fontAlgn="base"/>
            <a:r>
              <a:rPr lang="ru-RU" b="1" i="1" dirty="0" smtClean="0">
                <a:solidFill>
                  <a:srgbClr val="7030A0"/>
                </a:solidFill>
              </a:rPr>
              <a:t>Выражаю искреннюю благодарность всем предпринимателям за отзывчивость и понимание!</a:t>
            </a:r>
          </a:p>
          <a:p>
            <a:pPr fontAlgn="base"/>
            <a:r>
              <a:rPr lang="ru-RU" b="1" i="1" dirty="0" smtClean="0">
                <a:solidFill>
                  <a:srgbClr val="7030A0"/>
                </a:solidFill>
              </a:rPr>
              <a:t>Отдельные слова ОГРОМНОЙ благодарности моим любимым покупателям за радостные моменты, которые вы дарите мне своим посещением, покупками для дорогих и любимых вам людей и просто хорошим настроением!</a:t>
            </a:r>
          </a:p>
          <a:p>
            <a:pPr fontAlgn="base"/>
            <a:endParaRPr lang="ru-RU" b="1" i="1" dirty="0"/>
          </a:p>
          <a:p>
            <a:pPr fontAlgn="base"/>
            <a:endParaRPr lang="ru-RU" dirty="0"/>
          </a:p>
        </p:txBody>
      </p:sp>
      <p:pic>
        <p:nvPicPr>
          <p:cNvPr id="7172" name="Picture 4" descr="Две порхающие птички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0873" y="4642116"/>
            <a:ext cx="2196935" cy="219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08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val 41">
            <a:extLst>
              <a:ext uri="{FF2B5EF4-FFF2-40B4-BE49-F238E27FC236}">
                <a16:creationId xmlns="" xmlns:a16="http://schemas.microsoft.com/office/drawing/2014/main" id="{7C1CFE70-2BD5-4661-8AF9-D097E65E70C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059027" y="3385058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Рисунок 8" descr="Изображение выглядит как стена, цветок, в помещении, растение&#10;&#10;Автоматически созданное описание">
            <a:extLst>
              <a:ext uri="{FF2B5EF4-FFF2-40B4-BE49-F238E27FC236}">
                <a16:creationId xmlns="" xmlns:a16="http://schemas.microsoft.com/office/drawing/2014/main" id="{33689D9B-98EA-07E3-AC79-CBDA68ACBB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18056" b="41034"/>
          <a:stretch/>
        </p:blipFill>
        <p:spPr>
          <a:xfrm>
            <a:off x="-88055" y="-27554"/>
            <a:ext cx="12191980" cy="6855958"/>
          </a:xfrm>
          <a:prstGeom prst="rect">
            <a:avLst/>
          </a:prstGeom>
        </p:spPr>
      </p:pic>
      <p:sp>
        <p:nvSpPr>
          <p:cNvPr id="33" name="Freeform: Shape 35">
            <a:extLst>
              <a:ext uri="{FF2B5EF4-FFF2-40B4-BE49-F238E27FC236}">
                <a16:creationId xmlns="" xmlns:a16="http://schemas.microsoft.com/office/drawing/2014/main" id="{AEECF78C-1048-456C-88A0-4414123211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6" y="292608"/>
            <a:ext cx="1762956" cy="3182112"/>
          </a:xfrm>
          <a:custGeom>
            <a:avLst/>
            <a:gdLst>
              <a:gd name="connsiteX0" fmla="*/ 171900 w 1762956"/>
              <a:gd name="connsiteY0" fmla="*/ 0 h 3182112"/>
              <a:gd name="connsiteX1" fmla="*/ 1762956 w 1762956"/>
              <a:gd name="connsiteY1" fmla="*/ 1591056 h 3182112"/>
              <a:gd name="connsiteX2" fmla="*/ 171900 w 1762956"/>
              <a:gd name="connsiteY2" fmla="*/ 3182112 h 3182112"/>
              <a:gd name="connsiteX3" fmla="*/ 9224 w 1762956"/>
              <a:gd name="connsiteY3" fmla="*/ 3173898 h 3182112"/>
              <a:gd name="connsiteX4" fmla="*/ 0 w 1762956"/>
              <a:gd name="connsiteY4" fmla="*/ 3172490 h 3182112"/>
              <a:gd name="connsiteX5" fmla="*/ 0 w 1762956"/>
              <a:gd name="connsiteY5" fmla="*/ 9622 h 3182112"/>
              <a:gd name="connsiteX6" fmla="*/ 9224 w 1762956"/>
              <a:gd name="connsiteY6" fmla="*/ 8215 h 3182112"/>
              <a:gd name="connsiteX7" fmla="*/ 171900 w 1762956"/>
              <a:gd name="connsiteY7" fmla="*/ 0 h 3182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2956" h="3182112">
                <a:moveTo>
                  <a:pt x="171900" y="0"/>
                </a:moveTo>
                <a:cubicBezTo>
                  <a:pt x="1050616" y="0"/>
                  <a:pt x="1762956" y="712340"/>
                  <a:pt x="1762956" y="1591056"/>
                </a:cubicBezTo>
                <a:cubicBezTo>
                  <a:pt x="1762956" y="2469772"/>
                  <a:pt x="1050616" y="3182112"/>
                  <a:pt x="171900" y="3182112"/>
                </a:cubicBezTo>
                <a:cubicBezTo>
                  <a:pt x="116980" y="3182112"/>
                  <a:pt x="62710" y="3179330"/>
                  <a:pt x="9224" y="3173898"/>
                </a:cubicBezTo>
                <a:lnTo>
                  <a:pt x="0" y="3172490"/>
                </a:lnTo>
                <a:lnTo>
                  <a:pt x="0" y="9622"/>
                </a:lnTo>
                <a:lnTo>
                  <a:pt x="9224" y="8215"/>
                </a:lnTo>
                <a:cubicBezTo>
                  <a:pt x="62710" y="2783"/>
                  <a:pt x="116980" y="0"/>
                  <a:pt x="17190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4" descr="Изображение выглядит как цветок, растение&#10;&#10;Автоматически созданное описание">
            <a:extLst>
              <a:ext uri="{FF2B5EF4-FFF2-40B4-BE49-F238E27FC236}">
                <a16:creationId xmlns="" xmlns:a16="http://schemas.microsoft.com/office/drawing/2014/main" id="{951058C7-B4DF-06F6-83EB-77B59C614A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95" b="-4"/>
          <a:stretch/>
        </p:blipFill>
        <p:spPr>
          <a:xfrm>
            <a:off x="-6" y="457200"/>
            <a:ext cx="1598364" cy="2852928"/>
          </a:xfrm>
          <a:custGeom>
            <a:avLst/>
            <a:gdLst/>
            <a:ahLst/>
            <a:cxnLst/>
            <a:rect l="l" t="t" r="r" b="b"/>
            <a:pathLst>
              <a:path w="1598364" h="2852928">
                <a:moveTo>
                  <a:pt x="171900" y="0"/>
                </a:moveTo>
                <a:cubicBezTo>
                  <a:pt x="959714" y="0"/>
                  <a:pt x="1598364" y="638650"/>
                  <a:pt x="1598364" y="1426464"/>
                </a:cubicBezTo>
                <a:cubicBezTo>
                  <a:pt x="1598364" y="2214278"/>
                  <a:pt x="959714" y="2852928"/>
                  <a:pt x="171900" y="2852928"/>
                </a:cubicBezTo>
                <a:cubicBezTo>
                  <a:pt x="122662" y="2852928"/>
                  <a:pt x="74006" y="2850433"/>
                  <a:pt x="26052" y="2845563"/>
                </a:cubicBezTo>
                <a:lnTo>
                  <a:pt x="0" y="2841587"/>
                </a:lnTo>
                <a:lnTo>
                  <a:pt x="0" y="11341"/>
                </a:lnTo>
                <a:lnTo>
                  <a:pt x="26052" y="7365"/>
                </a:lnTo>
                <a:cubicBezTo>
                  <a:pt x="74006" y="2495"/>
                  <a:pt x="122662" y="0"/>
                  <a:pt x="171900" y="0"/>
                </a:cubicBezTo>
                <a:close/>
              </a:path>
            </a:pathLst>
          </a:custGeom>
        </p:spPr>
      </p:pic>
      <p:sp>
        <p:nvSpPr>
          <p:cNvPr id="35" name="Oval 37">
            <a:extLst>
              <a:ext uri="{FF2B5EF4-FFF2-40B4-BE49-F238E27FC236}">
                <a16:creationId xmlns="" xmlns:a16="http://schemas.microsoft.com/office/drawing/2014/main" id="{F4C8155D-EBB3-4B50-B945-2D47A2C5CE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978307" y="292608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Рисунок 9" descr="Изображение выглядит как растение, цветок, букет, ст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E0610816-0DC4-BF28-22D4-124F97EC89A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5839" r="3" b="9163"/>
          <a:stretch/>
        </p:blipFill>
        <p:spPr>
          <a:xfrm>
            <a:off x="7223619" y="3549650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</p:spPr>
      </p:pic>
      <p:sp>
        <p:nvSpPr>
          <p:cNvPr id="37" name="Oval 39">
            <a:extLst>
              <a:ext uri="{FF2B5EF4-FFF2-40B4-BE49-F238E27FC236}">
                <a16:creationId xmlns="" xmlns:a16="http://schemas.microsoft.com/office/drawing/2014/main" id="{EE99A833-6C48-4919-98F7-4D15C73698E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375776" y="292608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Рисунок 10" descr="Изображение выглядит как растение, цветок, букет, прямоугольный&#10;&#10;Автоматически созданное описание">
            <a:extLst>
              <a:ext uri="{FF2B5EF4-FFF2-40B4-BE49-F238E27FC236}">
                <a16:creationId xmlns="" xmlns:a16="http://schemas.microsoft.com/office/drawing/2014/main" id="{EB07C3D4-6F4A-F51A-BF52-35BCC6817DA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410" r="3" b="39341"/>
          <a:stretch/>
        </p:blipFill>
        <p:spPr>
          <a:xfrm>
            <a:off x="5540368" y="457200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</p:spPr>
      </p:pic>
      <p:pic>
        <p:nvPicPr>
          <p:cNvPr id="5" name="Рисунок 5" descr="Изображение выглядит как розовый, цветок, растение&#10;&#10;Автоматически созданное описание">
            <a:extLst>
              <a:ext uri="{FF2B5EF4-FFF2-40B4-BE49-F238E27FC236}">
                <a16:creationId xmlns="" xmlns:a16="http://schemas.microsoft.com/office/drawing/2014/main" id="{EBB8194A-93DE-783E-429E-A408B4ED16A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3" b="25002"/>
          <a:stretch/>
        </p:blipFill>
        <p:spPr>
          <a:xfrm>
            <a:off x="2153542" y="466762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</p:spPr>
      </p:pic>
      <p:sp>
        <p:nvSpPr>
          <p:cNvPr id="41" name="Freeform: Shape 43">
            <a:extLst>
              <a:ext uri="{FF2B5EF4-FFF2-40B4-BE49-F238E27FC236}">
                <a16:creationId xmlns="" xmlns:a16="http://schemas.microsoft.com/office/drawing/2014/main" id="{5A6B4445-DDB3-4971-8FBA-4DCAF08C09F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10429044" y="3319690"/>
            <a:ext cx="1762956" cy="3182112"/>
          </a:xfrm>
          <a:custGeom>
            <a:avLst/>
            <a:gdLst>
              <a:gd name="connsiteX0" fmla="*/ 171900 w 1762956"/>
              <a:gd name="connsiteY0" fmla="*/ 0 h 3182112"/>
              <a:gd name="connsiteX1" fmla="*/ 1762956 w 1762956"/>
              <a:gd name="connsiteY1" fmla="*/ 1591056 h 3182112"/>
              <a:gd name="connsiteX2" fmla="*/ 171900 w 1762956"/>
              <a:gd name="connsiteY2" fmla="*/ 3182112 h 3182112"/>
              <a:gd name="connsiteX3" fmla="*/ 9224 w 1762956"/>
              <a:gd name="connsiteY3" fmla="*/ 3173898 h 3182112"/>
              <a:gd name="connsiteX4" fmla="*/ 0 w 1762956"/>
              <a:gd name="connsiteY4" fmla="*/ 3172490 h 3182112"/>
              <a:gd name="connsiteX5" fmla="*/ 0 w 1762956"/>
              <a:gd name="connsiteY5" fmla="*/ 9622 h 3182112"/>
              <a:gd name="connsiteX6" fmla="*/ 9224 w 1762956"/>
              <a:gd name="connsiteY6" fmla="*/ 8215 h 3182112"/>
              <a:gd name="connsiteX7" fmla="*/ 171900 w 1762956"/>
              <a:gd name="connsiteY7" fmla="*/ 0 h 3182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2956" h="3182112">
                <a:moveTo>
                  <a:pt x="171900" y="0"/>
                </a:moveTo>
                <a:cubicBezTo>
                  <a:pt x="1050616" y="0"/>
                  <a:pt x="1762956" y="712340"/>
                  <a:pt x="1762956" y="1591056"/>
                </a:cubicBezTo>
                <a:cubicBezTo>
                  <a:pt x="1762956" y="2469772"/>
                  <a:pt x="1050616" y="3182112"/>
                  <a:pt x="171900" y="3182112"/>
                </a:cubicBezTo>
                <a:cubicBezTo>
                  <a:pt x="116980" y="3182112"/>
                  <a:pt x="62710" y="3179330"/>
                  <a:pt x="9224" y="3173898"/>
                </a:cubicBezTo>
                <a:lnTo>
                  <a:pt x="0" y="3172490"/>
                </a:lnTo>
                <a:lnTo>
                  <a:pt x="0" y="9622"/>
                </a:lnTo>
                <a:lnTo>
                  <a:pt x="9224" y="8215"/>
                </a:lnTo>
                <a:cubicBezTo>
                  <a:pt x="62710" y="2783"/>
                  <a:pt x="116980" y="0"/>
                  <a:pt x="17190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6" descr="Изображение выглядит как растение&#10;&#10;Автоматически созданное описание">
            <a:extLst>
              <a:ext uri="{FF2B5EF4-FFF2-40B4-BE49-F238E27FC236}">
                <a16:creationId xmlns="" xmlns:a16="http://schemas.microsoft.com/office/drawing/2014/main" id="{12C3C604-59BB-191B-BA96-E37F9EBC7A2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4477" r="10820" b="-4"/>
          <a:stretch/>
        </p:blipFill>
        <p:spPr>
          <a:xfrm>
            <a:off x="10572122" y="3465082"/>
            <a:ext cx="1619878" cy="2891327"/>
          </a:xfrm>
          <a:custGeom>
            <a:avLst/>
            <a:gdLst/>
            <a:ahLst/>
            <a:cxnLst/>
            <a:rect l="l" t="t" r="r" b="b"/>
            <a:pathLst>
              <a:path w="1598364" h="2852928">
                <a:moveTo>
                  <a:pt x="1426464" y="0"/>
                </a:moveTo>
                <a:cubicBezTo>
                  <a:pt x="1475702" y="0"/>
                  <a:pt x="1524358" y="2495"/>
                  <a:pt x="1572312" y="7365"/>
                </a:cubicBezTo>
                <a:lnTo>
                  <a:pt x="1598364" y="11341"/>
                </a:lnTo>
                <a:lnTo>
                  <a:pt x="1598364" y="2841587"/>
                </a:lnTo>
                <a:lnTo>
                  <a:pt x="1572312" y="2845563"/>
                </a:lnTo>
                <a:cubicBezTo>
                  <a:pt x="1524358" y="2850433"/>
                  <a:pt x="1475702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68B4C1B-70DD-4F47-BFBD-55E32DF450CA}"/>
              </a:ext>
            </a:extLst>
          </p:cNvPr>
          <p:cNvSpPr txBox="1"/>
          <p:nvPr/>
        </p:nvSpPr>
        <p:spPr>
          <a:xfrm>
            <a:off x="0" y="4371473"/>
            <a:ext cx="6555179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5400" b="1" i="1" dirty="0">
                <a:solidFill>
                  <a:srgbClr val="FF0000"/>
                </a:solidFill>
                <a:latin typeface="Arial Black" panose="020B0A04020102020204" pitchFamily="34" charset="0"/>
                <a:cs typeface="Calibri"/>
              </a:rPr>
              <a:t>Добро пожаловать в наш магазин!</a:t>
            </a:r>
          </a:p>
        </p:txBody>
      </p:sp>
      <p:pic>
        <p:nvPicPr>
          <p:cNvPr id="10242" name="Picture 2" descr="В ромашках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819" y="457200"/>
            <a:ext cx="2522606" cy="219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8647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>
            <a:extLst>
              <a:ext uri="{FF2B5EF4-FFF2-40B4-BE49-F238E27FC236}">
                <a16:creationId xmlns="" xmlns:a16="http://schemas.microsoft.com/office/drawing/2014/main" id="{C60FCD82-2EC2-EE2B-9947-64CBBD554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879" y="-183165"/>
            <a:ext cx="10534650" cy="81740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b="1" i="1" kern="1200" dirty="0">
                <a:solidFill>
                  <a:srgbClr val="7030A0"/>
                </a:solidFill>
                <a:latin typeface="Bauhaus 93" panose="04030905020B02020C02" pitchFamily="82" charset="0"/>
              </a:rPr>
              <a:t>ЦВЕТОЧНЫЙ МАГАЗИН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6EEFD4CF-41AB-E879-5F8C-D6D726531B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9" t="1433" b="3932"/>
          <a:stretch/>
        </p:blipFill>
        <p:spPr>
          <a:xfrm>
            <a:off x="475013" y="634238"/>
            <a:ext cx="11234382" cy="40939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CD5A9AC-655C-7810-43C8-A44C3FC7DBC9}"/>
              </a:ext>
            </a:extLst>
          </p:cNvPr>
          <p:cNvSpPr txBox="1"/>
          <p:nvPr/>
        </p:nvSpPr>
        <p:spPr>
          <a:xfrm>
            <a:off x="4223982" y="3752850"/>
            <a:ext cx="7485413" cy="245268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i="1"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4C81F77-5196-B392-0367-497829B32694}"/>
              </a:ext>
            </a:extLst>
          </p:cNvPr>
          <p:cNvSpPr txBox="1"/>
          <p:nvPr/>
        </p:nvSpPr>
        <p:spPr>
          <a:xfrm>
            <a:off x="1482715" y="5288587"/>
            <a:ext cx="2743200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i="1" dirty="0">
                <a:solidFill>
                  <a:srgbClr val="FF0000"/>
                </a:solidFill>
                <a:latin typeface="Arial Black" panose="020B0A04020102020204" pitchFamily="34" charset="0"/>
                <a:cs typeface="Calibri"/>
              </a:rPr>
              <a:t>Мы работаем</a:t>
            </a:r>
          </a:p>
          <a:p>
            <a:r>
              <a:rPr lang="ru-RU" i="1" dirty="0">
                <a:solidFill>
                  <a:srgbClr val="FF0000"/>
                </a:solidFill>
                <a:latin typeface="Arial Black" panose="020B0A04020102020204" pitchFamily="34" charset="0"/>
                <a:cs typeface="Calibri"/>
              </a:rPr>
              <a:t>ПН-ВС</a:t>
            </a:r>
          </a:p>
          <a:p>
            <a:r>
              <a:rPr lang="ru-RU" i="1" dirty="0">
                <a:solidFill>
                  <a:srgbClr val="FF0000"/>
                </a:solidFill>
                <a:latin typeface="Arial Black" panose="020B0A04020102020204" pitchFamily="34" charset="0"/>
                <a:cs typeface="Calibri"/>
              </a:rPr>
              <a:t>10:00 до 20:00</a:t>
            </a:r>
          </a:p>
          <a:p>
            <a:r>
              <a:rPr lang="ru-RU" i="1" dirty="0">
                <a:solidFill>
                  <a:srgbClr val="FF0000"/>
                </a:solidFill>
                <a:latin typeface="Arial Black" panose="020B0A04020102020204" pitchFamily="34" charset="0"/>
                <a:cs typeface="Calibri"/>
              </a:rPr>
              <a:t>Обед с 14:00 до 15:30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9BB26FF-5418-B509-422F-B589B902CC09}"/>
              </a:ext>
            </a:extLst>
          </p:cNvPr>
          <p:cNvSpPr txBox="1"/>
          <p:nvPr/>
        </p:nvSpPr>
        <p:spPr>
          <a:xfrm>
            <a:off x="4372566" y="4841181"/>
            <a:ext cx="368909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i="1" dirty="0">
                <a:solidFill>
                  <a:srgbClr val="7030A0"/>
                </a:solidFill>
                <a:latin typeface="Arial Black" panose="020B0A04020102020204" pitchFamily="34" charset="0"/>
                <a:ea typeface="+mn-lt"/>
                <a:cs typeface="+mn-lt"/>
              </a:rPr>
              <a:t>ТЦ </a:t>
            </a:r>
            <a:r>
              <a:rPr lang="en-US" sz="2400" i="1" dirty="0" smtClean="0">
                <a:solidFill>
                  <a:srgbClr val="7030A0"/>
                </a:solidFill>
                <a:latin typeface="Arial Black" panose="020B0A04020102020204" pitchFamily="34" charset="0"/>
                <a:ea typeface="+mn-lt"/>
                <a:cs typeface="+mn-lt"/>
              </a:rPr>
              <a:t>Атланта,1</a:t>
            </a:r>
            <a:r>
              <a:rPr lang="en-US" sz="2400" i="1" dirty="0">
                <a:solidFill>
                  <a:srgbClr val="7030A0"/>
                </a:solidFill>
                <a:latin typeface="Arial Black" panose="020B0A04020102020204" pitchFamily="34" charset="0"/>
                <a:ea typeface="+mn-lt"/>
                <a:cs typeface="+mn-lt"/>
              </a:rPr>
              <a:t> этаж</a:t>
            </a:r>
            <a:endParaRPr lang="en-US" sz="2400" i="1" dirty="0">
              <a:solidFill>
                <a:srgbClr val="7030A0"/>
              </a:solidFill>
              <a:latin typeface="Arial Black" panose="020B0A04020102020204" pitchFamily="34" charset="0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ECE71FE-8E84-91F0-53CB-CA32A2FAF30B}"/>
              </a:ext>
            </a:extLst>
          </p:cNvPr>
          <p:cNvSpPr txBox="1"/>
          <p:nvPr/>
        </p:nvSpPr>
        <p:spPr>
          <a:xfrm>
            <a:off x="8208308" y="5877485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i="1" dirty="0">
                <a:solidFill>
                  <a:srgbClr val="FF0000"/>
                </a:solidFill>
                <a:latin typeface="Arial Black" panose="020B0A04020102020204" pitchFamily="34" charset="0"/>
                <a:cs typeface="Calibri"/>
              </a:rPr>
              <a:t>Тел. 89086343172</a:t>
            </a:r>
          </a:p>
          <a:p>
            <a:r>
              <a:rPr lang="ru-RU" i="1" dirty="0">
                <a:solidFill>
                  <a:srgbClr val="FF0000"/>
                </a:solidFill>
                <a:latin typeface="Arial Black" panose="020B0A04020102020204" pitchFamily="34" charset="0"/>
                <a:cs typeface="Calibri"/>
              </a:rPr>
              <a:t>        89221989176</a:t>
            </a:r>
          </a:p>
        </p:txBody>
      </p:sp>
    </p:spTree>
    <p:extLst>
      <p:ext uri="{BB962C8B-B14F-4D97-AF65-F5344CB8AC3E}">
        <p14:creationId xmlns:p14="http://schemas.microsoft.com/office/powerpoint/2010/main" val="448486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9">
            <a:extLst>
              <a:ext uri="{FF2B5EF4-FFF2-40B4-BE49-F238E27FC236}">
                <a16:creationId xmlns="" xmlns:a16="http://schemas.microsoft.com/office/drawing/2014/main" id="{04812C46-200A-4DEB-A05E-3ED6C68C23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31">
            <a:extLst>
              <a:ext uri="{FF2B5EF4-FFF2-40B4-BE49-F238E27FC236}">
                <a16:creationId xmlns="" xmlns:a16="http://schemas.microsoft.com/office/drawing/2014/main" id="{D1EA859B-E555-4109-94F3-6700E046E0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134"/>
            <a:ext cx="12100956" cy="6889134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80673" y="527521"/>
            <a:ext cx="10515600" cy="5856329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 fontAlgn="base"/>
            <a:r>
              <a:rPr lang="ru-RU" b="1" i="1" dirty="0" smtClean="0"/>
              <a:t>       </a:t>
            </a:r>
            <a:r>
              <a:rPr lang="ru-RU" b="1" i="1" dirty="0" smtClean="0">
                <a:solidFill>
                  <a:srgbClr val="7030A0"/>
                </a:solidFill>
              </a:rPr>
              <a:t>Деньги </a:t>
            </a:r>
            <a:r>
              <a:rPr lang="ru-RU" b="1" i="1" dirty="0">
                <a:solidFill>
                  <a:srgbClr val="7030A0"/>
                </a:solidFill>
              </a:rPr>
              <a:t>на открытие магазина </a:t>
            </a:r>
            <a:r>
              <a:rPr lang="ru-RU" b="1" i="1" dirty="0" smtClean="0">
                <a:solidFill>
                  <a:srgbClr val="7030A0"/>
                </a:solidFill>
              </a:rPr>
              <a:t>копили всей семьёй и немого помогла сестра.</a:t>
            </a:r>
            <a:r>
              <a:rPr lang="ru-RU" b="1" i="1" dirty="0">
                <a:solidFill>
                  <a:srgbClr val="7030A0"/>
                </a:solidFill>
              </a:rPr>
              <a:t> </a:t>
            </a:r>
            <a:r>
              <a:rPr lang="ru-RU" b="1" i="1" dirty="0" smtClean="0">
                <a:solidFill>
                  <a:srgbClr val="7030A0"/>
                </a:solidFill>
              </a:rPr>
              <a:t>После открытия ИП</a:t>
            </a:r>
            <a:r>
              <a:rPr lang="ru-RU" b="1" i="1" dirty="0">
                <a:solidFill>
                  <a:srgbClr val="7030A0"/>
                </a:solidFill>
              </a:rPr>
              <a:t> </a:t>
            </a:r>
            <a:r>
              <a:rPr lang="ru-RU" b="1" i="1" dirty="0" smtClean="0">
                <a:solidFill>
                  <a:srgbClr val="7030A0"/>
                </a:solidFill>
              </a:rPr>
              <a:t>, я</a:t>
            </a:r>
            <a:r>
              <a:rPr lang="ru-RU" b="1" i="1" dirty="0">
                <a:solidFill>
                  <a:srgbClr val="7030A0"/>
                </a:solidFill>
              </a:rPr>
              <a:t> не составляла бизнес-план — просто </a:t>
            </a:r>
            <a:r>
              <a:rPr lang="ru-RU" b="1" i="1" dirty="0" smtClean="0">
                <a:solidFill>
                  <a:srgbClr val="7030A0"/>
                </a:solidFill>
              </a:rPr>
              <a:t>консультировалась </a:t>
            </a:r>
            <a:r>
              <a:rPr lang="ru-RU" b="1" i="1" dirty="0">
                <a:solidFill>
                  <a:srgbClr val="7030A0"/>
                </a:solidFill>
              </a:rPr>
              <a:t>с сестрой, сколько стоит оборудование и цветы, примерно посчитали все затраты. У меня получилось </a:t>
            </a:r>
            <a:r>
              <a:rPr lang="ru-RU" b="1" i="1" dirty="0" smtClean="0">
                <a:solidFill>
                  <a:srgbClr val="7030A0"/>
                </a:solidFill>
              </a:rPr>
              <a:t>примерно 350</a:t>
            </a:r>
            <a:r>
              <a:rPr lang="ru-RU" b="1" i="1" dirty="0">
                <a:solidFill>
                  <a:srgbClr val="7030A0"/>
                </a:solidFill>
              </a:rPr>
              <a:t> 000 </a:t>
            </a:r>
            <a:r>
              <a:rPr lang="ru-RU" b="1" i="1" dirty="0" smtClean="0">
                <a:solidFill>
                  <a:srgbClr val="7030A0"/>
                </a:solidFill>
              </a:rPr>
              <a:t>рублей.</a:t>
            </a:r>
            <a:r>
              <a:rPr lang="ru-RU" b="1" i="1" dirty="0">
                <a:solidFill>
                  <a:srgbClr val="7030A0"/>
                </a:solidFill>
              </a:rPr>
              <a:t> 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</a:p>
          <a:p>
            <a:pPr marL="0" indent="0" fontAlgn="base">
              <a:buNone/>
            </a:pPr>
            <a:r>
              <a:rPr lang="ru-RU" b="1" i="1" dirty="0">
                <a:solidFill>
                  <a:srgbClr val="7030A0"/>
                </a:solidFill>
              </a:rPr>
              <a:t> </a:t>
            </a:r>
            <a:r>
              <a:rPr lang="ru-RU" b="1" i="1" dirty="0" smtClean="0">
                <a:solidFill>
                  <a:srgbClr val="7030A0"/>
                </a:solidFill>
              </a:rPr>
              <a:t>         На</a:t>
            </a:r>
            <a:r>
              <a:rPr lang="ru-RU" b="1" i="1" dirty="0">
                <a:solidFill>
                  <a:srgbClr val="7030A0"/>
                </a:solidFill>
              </a:rPr>
              <a:t> </a:t>
            </a:r>
            <a:r>
              <a:rPr lang="ru-RU" b="1" i="1" dirty="0" smtClean="0">
                <a:solidFill>
                  <a:srgbClr val="7030A0"/>
                </a:solidFill>
              </a:rPr>
              <a:t>открытие магазина, </a:t>
            </a:r>
            <a:r>
              <a:rPr lang="ru-RU" b="1" i="1" dirty="0">
                <a:solidFill>
                  <a:srgbClr val="7030A0"/>
                </a:solidFill>
              </a:rPr>
              <a:t>наших накоплений </a:t>
            </a:r>
            <a:r>
              <a:rPr lang="ru-RU" b="1" i="1" dirty="0" smtClean="0">
                <a:solidFill>
                  <a:srgbClr val="7030A0"/>
                </a:solidFill>
              </a:rPr>
              <a:t>хватало</a:t>
            </a:r>
            <a:r>
              <a:rPr lang="ru-RU" b="1" i="1" dirty="0">
                <a:solidFill>
                  <a:srgbClr val="7030A0"/>
                </a:solidFill>
              </a:rPr>
              <a:t>.</a:t>
            </a:r>
          </a:p>
          <a:p>
            <a:r>
              <a:rPr lang="ru-RU" b="1" i="1" dirty="0" smtClean="0">
                <a:solidFill>
                  <a:srgbClr val="7030A0"/>
                </a:solidFill>
              </a:rPr>
              <a:t>       Запасного </a:t>
            </a:r>
            <a:r>
              <a:rPr lang="ru-RU" b="1" i="1" dirty="0">
                <a:solidFill>
                  <a:srgbClr val="7030A0"/>
                </a:solidFill>
              </a:rPr>
              <a:t>плана не было, была четкая цель — открыться через полтора месяца, потому что приближалось 1 сентября. Это один из основных прибыльных праздников для флористов, было важно стартовать прямо перед ним. </a:t>
            </a:r>
            <a:endParaRPr lang="ru-RU" b="1" i="1" dirty="0" smtClean="0">
              <a:solidFill>
                <a:srgbClr val="7030A0"/>
              </a:solidFill>
            </a:endParaRPr>
          </a:p>
          <a:p>
            <a:r>
              <a:rPr lang="ru-RU" b="1" i="1" dirty="0">
                <a:solidFill>
                  <a:srgbClr val="7030A0"/>
                </a:solidFill>
              </a:rPr>
              <a:t> </a:t>
            </a:r>
            <a:r>
              <a:rPr lang="ru-RU" b="1" i="1" dirty="0" smtClean="0">
                <a:solidFill>
                  <a:srgbClr val="7030A0"/>
                </a:solidFill>
              </a:rPr>
              <a:t>      Я верила что у меня всё получится и все родные меня поддерживали.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https://sunveter.ru/uploads/posts/2013-06/1370206035_babochka-1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4773" y="5271983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399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9">
            <a:extLst>
              <a:ext uri="{FF2B5EF4-FFF2-40B4-BE49-F238E27FC236}">
                <a16:creationId xmlns="" xmlns:a16="http://schemas.microsoft.com/office/drawing/2014/main" id="{04812C46-200A-4DEB-A05E-3ED6C68C23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31">
            <a:extLst>
              <a:ext uri="{FF2B5EF4-FFF2-40B4-BE49-F238E27FC236}">
                <a16:creationId xmlns="" xmlns:a16="http://schemas.microsoft.com/office/drawing/2014/main" id="{D1EA859B-E555-4109-94F3-6700E046E0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30"/>
            <a:ext cx="12100956" cy="6889134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91583" y="502640"/>
            <a:ext cx="11037125" cy="56425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 smtClean="0"/>
              <a:t> </a:t>
            </a:r>
            <a:r>
              <a:rPr lang="ru-RU" sz="3600" b="1" i="1" dirty="0">
                <a:solidFill>
                  <a:srgbClr val="FF0000"/>
                </a:solidFill>
                <a:latin typeface="Arial Black" panose="020B0A04020102020204" pitchFamily="34" charset="0"/>
                <a:ea typeface="+mn-lt"/>
                <a:cs typeface="+mn-lt"/>
              </a:rPr>
              <a:t>Для открытия цветочного магазина необходимо</a:t>
            </a:r>
            <a:r>
              <a:rPr lang="ru-RU" sz="3600" b="1" i="1" dirty="0" smtClean="0">
                <a:solidFill>
                  <a:srgbClr val="FF0000"/>
                </a:solidFill>
                <a:latin typeface="Arial Black" panose="020B0A04020102020204" pitchFamily="34" charset="0"/>
                <a:ea typeface="+mn-lt"/>
                <a:cs typeface="+mn-lt"/>
              </a:rPr>
              <a:t>:</a:t>
            </a:r>
          </a:p>
          <a:p>
            <a:pPr marL="0" indent="0">
              <a:buNone/>
            </a:pPr>
            <a:endParaRPr lang="ru-RU" sz="3000" b="1" i="1" dirty="0">
              <a:solidFill>
                <a:srgbClr val="7030A0"/>
              </a:solidFill>
              <a:latin typeface="Arial Black" panose="020B0A04020102020204" pitchFamily="34" charset="0"/>
              <a:ea typeface="+mn-lt"/>
              <a:cs typeface="+mn-lt"/>
            </a:endParaRPr>
          </a:p>
          <a:p>
            <a:r>
              <a:rPr lang="ru-RU" b="1" i="1" dirty="0">
                <a:solidFill>
                  <a:srgbClr val="7030A0"/>
                </a:solidFill>
                <a:latin typeface="Arial Black" panose="020B0A04020102020204" pitchFamily="34" charset="0"/>
                <a:ea typeface="+mn-lt"/>
                <a:cs typeface="+mn-lt"/>
              </a:rPr>
              <a:t>Обустроить помещение для приема клиентов.</a:t>
            </a:r>
          </a:p>
          <a:p>
            <a:r>
              <a:rPr lang="ru-RU" b="1" i="1" dirty="0">
                <a:solidFill>
                  <a:srgbClr val="7030A0"/>
                </a:solidFill>
                <a:latin typeface="Arial Black" panose="020B0A04020102020204" pitchFamily="34" charset="0"/>
                <a:ea typeface="+mn-lt"/>
                <a:cs typeface="+mn-lt"/>
              </a:rPr>
              <a:t>Приобрести необходимое оборудование.</a:t>
            </a:r>
          </a:p>
          <a:p>
            <a:r>
              <a:rPr lang="ru-RU" b="1" i="1" dirty="0">
                <a:solidFill>
                  <a:srgbClr val="7030A0"/>
                </a:solidFill>
                <a:latin typeface="Arial Black" panose="020B0A04020102020204" pitchFamily="34" charset="0"/>
                <a:ea typeface="+mn-lt"/>
                <a:cs typeface="+mn-lt"/>
              </a:rPr>
              <a:t>Закупить первую партию цветов.</a:t>
            </a:r>
          </a:p>
          <a:p>
            <a:r>
              <a:rPr lang="ru-RU" b="1" i="1" dirty="0">
                <a:solidFill>
                  <a:srgbClr val="7030A0"/>
                </a:solidFill>
                <a:latin typeface="Arial Black" panose="020B0A04020102020204" pitchFamily="34" charset="0"/>
                <a:ea typeface="+mn-lt"/>
                <a:cs typeface="+mn-lt"/>
              </a:rPr>
              <a:t>Нанять персонал.</a:t>
            </a:r>
          </a:p>
          <a:p>
            <a:r>
              <a:rPr lang="ru-RU" b="1" i="1" dirty="0">
                <a:solidFill>
                  <a:srgbClr val="7030A0"/>
                </a:solidFill>
                <a:latin typeface="Arial Black" panose="020B0A04020102020204" pitchFamily="34" charset="0"/>
                <a:ea typeface="+mn-lt"/>
                <a:cs typeface="+mn-lt"/>
              </a:rPr>
              <a:t>Оформить юридическое лицо ИП.</a:t>
            </a:r>
          </a:p>
          <a:p>
            <a:r>
              <a:rPr lang="ru-RU" b="1" i="1" dirty="0">
                <a:solidFill>
                  <a:srgbClr val="7030A0"/>
                </a:solidFill>
                <a:latin typeface="Arial Black" panose="020B0A04020102020204" pitchFamily="34" charset="0"/>
                <a:ea typeface="+mn-lt"/>
                <a:cs typeface="+mn-lt"/>
              </a:rPr>
              <a:t>Организовать рекламу.</a:t>
            </a:r>
          </a:p>
          <a:p>
            <a:r>
              <a:rPr lang="ru-RU" b="1" i="1" dirty="0">
                <a:solidFill>
                  <a:srgbClr val="7030A0"/>
                </a:solidFill>
                <a:latin typeface="Arial Black" panose="020B0A04020102020204" pitchFamily="34" charset="0"/>
                <a:ea typeface="+mn-lt"/>
                <a:cs typeface="+mn-lt"/>
              </a:rPr>
              <a:t>Создание собственного сайта</a:t>
            </a:r>
          </a:p>
          <a:p>
            <a:endParaRPr lang="ru-RU" dirty="0"/>
          </a:p>
        </p:txBody>
      </p:sp>
      <p:pic>
        <p:nvPicPr>
          <p:cNvPr id="2050" name="Picture 2" descr="Разноцветные порхающие бабочки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1973" y="3811979"/>
            <a:ext cx="2711466" cy="271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66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9">
            <a:extLst>
              <a:ext uri="{FF2B5EF4-FFF2-40B4-BE49-F238E27FC236}">
                <a16:creationId xmlns="" xmlns:a16="http://schemas.microsoft.com/office/drawing/2014/main" id="{04812C46-200A-4DEB-A05E-3ED6C68C23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30"/>
            <a:ext cx="12100956" cy="6889134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53280" y="684212"/>
            <a:ext cx="10682390" cy="5489575"/>
          </a:xfrm>
        </p:spPr>
        <p:txBody>
          <a:bodyPr>
            <a:normAutofit/>
          </a:bodyPr>
          <a:lstStyle/>
          <a:p>
            <a:pPr fontAlgn="base"/>
            <a:r>
              <a:rPr lang="ru-RU" b="1" i="1" dirty="0">
                <a:solidFill>
                  <a:srgbClr val="7030A0"/>
                </a:solidFill>
              </a:rPr>
              <a:t>Цветы на оптовые базы доставляют в основном из Голландии. </a:t>
            </a:r>
            <a:r>
              <a:rPr lang="ru-RU" b="1" i="1" dirty="0" smtClean="0">
                <a:solidFill>
                  <a:srgbClr val="7030A0"/>
                </a:solidFill>
              </a:rPr>
              <a:t> Благодаря тому, что сестра работала в цветочном бизнесе, мне уже были известны порядочные и надёжные поставщики товара.</a:t>
            </a:r>
          </a:p>
          <a:p>
            <a:pPr fontAlgn="base"/>
            <a:r>
              <a:rPr lang="ru-RU" b="1" i="1" dirty="0" smtClean="0">
                <a:solidFill>
                  <a:srgbClr val="7030A0"/>
                </a:solidFill>
              </a:rPr>
              <a:t>Потому что это один из главных критериев стабильного и благополучного бизнеса.</a:t>
            </a:r>
          </a:p>
          <a:p>
            <a:pPr fontAlgn="base"/>
            <a:r>
              <a:rPr lang="ru-RU" b="1" i="1" dirty="0" smtClean="0">
                <a:solidFill>
                  <a:srgbClr val="7030A0"/>
                </a:solidFill>
              </a:rPr>
              <a:t>Поэтому я не раздумывая заключила договора на поставку цветов  с надёжными людьми. И закупила первую партию цветов.</a:t>
            </a:r>
          </a:p>
          <a:p>
            <a:pPr fontAlgn="base"/>
            <a:endParaRPr lang="ru-RU" dirty="0"/>
          </a:p>
          <a:p>
            <a:pPr fontAlgn="base"/>
            <a:endParaRPr lang="ru-RU" dirty="0" smtClean="0"/>
          </a:p>
          <a:p>
            <a:pPr fontAlgn="base"/>
            <a:endParaRPr lang="ru-RU" dirty="0"/>
          </a:p>
          <a:p>
            <a:pPr fontAlgn="base"/>
            <a:endParaRPr lang="ru-RU" dirty="0" smtClean="0"/>
          </a:p>
          <a:p>
            <a:pPr fontAlgn="base"/>
            <a:endParaRPr lang="ru-RU" dirty="0"/>
          </a:p>
        </p:txBody>
      </p:sp>
      <p:pic>
        <p:nvPicPr>
          <p:cNvPr id="3074" name="Picture 2" descr="Пчелка с цветами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3935" y="4222790"/>
            <a:ext cx="285750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67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9">
            <a:extLst>
              <a:ext uri="{FF2B5EF4-FFF2-40B4-BE49-F238E27FC236}">
                <a16:creationId xmlns="" xmlns:a16="http://schemas.microsoft.com/office/drawing/2014/main" id="{04812C46-200A-4DEB-A05E-3ED6C68C23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31">
            <a:extLst>
              <a:ext uri="{FF2B5EF4-FFF2-40B4-BE49-F238E27FC236}">
                <a16:creationId xmlns="" xmlns:a16="http://schemas.microsoft.com/office/drawing/2014/main" id="{D1EA859B-E555-4109-94F3-6700E046E0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i="1" dirty="0">
                <a:solidFill>
                  <a:srgbClr val="7030A0"/>
                </a:solidFill>
                <a:latin typeface="Arial Black" panose="020B0A04020102020204" pitchFamily="34" charset="0"/>
                <a:cs typeface="Calibri Light"/>
              </a:rPr>
              <a:t>Необходимо так же приобрести следующее оборудование: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30"/>
            <a:ext cx="12100956" cy="6889134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9712248"/>
              </p:ext>
            </p:extLst>
          </p:nvPr>
        </p:nvGraphicFramePr>
        <p:xfrm>
          <a:off x="2030471" y="2055811"/>
          <a:ext cx="8407938" cy="4594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2646"/>
                <a:gridCol w="2802646"/>
                <a:gridCol w="2802646"/>
              </a:tblGrid>
              <a:tr h="72711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 оборудования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цена</a:t>
                      </a:r>
                      <a:endParaRPr lang="ru-RU" dirty="0"/>
                    </a:p>
                  </a:txBody>
                  <a:tcPr/>
                </a:tc>
              </a:tr>
              <a:tr h="72711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Холодильное оборудование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110 000 р</a:t>
                      </a:r>
                      <a:endParaRPr lang="ru-RU" dirty="0"/>
                    </a:p>
                  </a:txBody>
                  <a:tcPr/>
                </a:tc>
              </a:tr>
              <a:tr h="62802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Витрины и стеллажи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30 000</a:t>
                      </a:r>
                      <a:endParaRPr lang="ru-RU" dirty="0"/>
                    </a:p>
                  </a:txBody>
                  <a:tcPr/>
                </a:tc>
              </a:tr>
              <a:tr h="62802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Стол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5 000</a:t>
                      </a:r>
                      <a:endParaRPr lang="ru-RU" dirty="0"/>
                    </a:p>
                  </a:txBody>
                  <a:tcPr/>
                </a:tc>
              </a:tr>
              <a:tr h="62802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Касса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24 000</a:t>
                      </a:r>
                      <a:endParaRPr lang="ru-RU" dirty="0"/>
                    </a:p>
                  </a:txBody>
                  <a:tcPr/>
                </a:tc>
              </a:tr>
              <a:tr h="62802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Вазы</a:t>
                      </a:r>
                      <a:r>
                        <a:rPr lang="ru-RU" baseline="0" dirty="0" smtClean="0"/>
                        <a:t> для цветов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6000</a:t>
                      </a:r>
                      <a:endParaRPr lang="ru-RU" dirty="0"/>
                    </a:p>
                  </a:txBody>
                  <a:tcPr/>
                </a:tc>
              </a:tr>
              <a:tr h="62802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Увлажнитель воздуха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12 000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Заголовок 2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i="1" dirty="0" smtClean="0">
                <a:solidFill>
                  <a:srgbClr val="FF0000"/>
                </a:solidFill>
                <a:latin typeface="Arial Black" panose="020B0A04020102020204" pitchFamily="34" charset="0"/>
                <a:cs typeface="Calibri Light"/>
              </a:rPr>
              <a:t>Необходимо так же приобрести следующее оборудование:</a:t>
            </a:r>
            <a:endParaRPr lang="ru-RU" b="1" i="1" dirty="0">
              <a:solidFill>
                <a:srgbClr val="FF0000"/>
              </a:solidFill>
              <a:latin typeface="Arial Black" panose="020B0A04020102020204" pitchFamily="34" charset="0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25420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9">
            <a:extLst>
              <a:ext uri="{FF2B5EF4-FFF2-40B4-BE49-F238E27FC236}">
                <a16:creationId xmlns="" xmlns:a16="http://schemas.microsoft.com/office/drawing/2014/main" id="{04812C46-200A-4DEB-A05E-3ED6C68C23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30"/>
            <a:ext cx="12100956" cy="6889134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53280" y="684212"/>
            <a:ext cx="10682390" cy="5489575"/>
          </a:xfrm>
        </p:spPr>
        <p:txBody>
          <a:bodyPr/>
          <a:lstStyle/>
          <a:p>
            <a:pPr fontAlgn="base"/>
            <a:r>
              <a:rPr lang="ru-RU" b="1" i="1" dirty="0" smtClean="0"/>
              <a:t>     </a:t>
            </a:r>
            <a:r>
              <a:rPr lang="ru-RU" b="1" i="1" dirty="0" smtClean="0">
                <a:solidFill>
                  <a:srgbClr val="7030A0"/>
                </a:solidFill>
              </a:rPr>
              <a:t>Первая </a:t>
            </a:r>
            <a:r>
              <a:rPr lang="ru-RU" b="1" i="1" dirty="0">
                <a:solidFill>
                  <a:srgbClr val="7030A0"/>
                </a:solidFill>
              </a:rPr>
              <a:t>закупка в цветочных магазинах — самая дорогая и разнообразная. Кроме живых цветов я покупала цветы в горшках, сухоцветы, грунт, горшки и декоративные мелочи. </a:t>
            </a:r>
          </a:p>
          <a:p>
            <a:pPr fontAlgn="base"/>
            <a:r>
              <a:rPr lang="ru-RU" b="1" i="1" dirty="0" smtClean="0">
                <a:solidFill>
                  <a:srgbClr val="7030A0"/>
                </a:solidFill>
              </a:rPr>
              <a:t>    Первая </a:t>
            </a:r>
            <a:r>
              <a:rPr lang="ru-RU" b="1" i="1" dirty="0">
                <a:solidFill>
                  <a:srgbClr val="7030A0"/>
                </a:solidFill>
              </a:rPr>
              <a:t>закупка заняла у меня </a:t>
            </a:r>
            <a:r>
              <a:rPr lang="ru-RU" b="1" i="1" dirty="0" smtClean="0">
                <a:solidFill>
                  <a:srgbClr val="7030A0"/>
                </a:solidFill>
              </a:rPr>
              <a:t>очень много времени: </a:t>
            </a:r>
            <a:r>
              <a:rPr lang="ru-RU" b="1" i="1" dirty="0">
                <a:solidFill>
                  <a:srgbClr val="7030A0"/>
                </a:solidFill>
              </a:rPr>
              <a:t>нужно было выбрать товар, ознакомиться с прайсом, собрать заказ, упаковать все по коробкам, загрузить в машину и отвезти в магазин. Сейчас </a:t>
            </a:r>
            <a:r>
              <a:rPr lang="ru-RU" b="1" i="1" dirty="0" smtClean="0">
                <a:solidFill>
                  <a:srgbClr val="7030A0"/>
                </a:solidFill>
              </a:rPr>
              <a:t>всё проходит гораздо быстрее и занимает гораздо меньше времени.</a:t>
            </a:r>
            <a:r>
              <a:rPr lang="ru-RU" b="1" i="1" dirty="0">
                <a:solidFill>
                  <a:srgbClr val="7030A0"/>
                </a:solidFill>
              </a:rPr>
              <a:t> </a:t>
            </a:r>
            <a:endParaRPr lang="ru-RU" b="1" i="1" dirty="0" smtClean="0">
              <a:solidFill>
                <a:srgbClr val="7030A0"/>
              </a:solidFill>
            </a:endParaRPr>
          </a:p>
          <a:p>
            <a:pPr fontAlgn="base"/>
            <a:r>
              <a:rPr lang="ru-RU" b="1" i="1" dirty="0" smtClean="0">
                <a:solidFill>
                  <a:srgbClr val="7030A0"/>
                </a:solidFill>
              </a:rPr>
              <a:t>Все </a:t>
            </a:r>
            <a:r>
              <a:rPr lang="ru-RU" b="1" i="1" dirty="0">
                <a:solidFill>
                  <a:srgbClr val="7030A0"/>
                </a:solidFill>
              </a:rPr>
              <a:t>покупаю на оптовых цветочных базах. Это удобно: приезжаешь в любой момент и сразу в одном месте </a:t>
            </a:r>
            <a:r>
              <a:rPr lang="ru-RU" b="1" i="1" dirty="0" smtClean="0">
                <a:solidFill>
                  <a:srgbClr val="7030A0"/>
                </a:solidFill>
              </a:rPr>
              <a:t>можно выбрать и купить цветы</a:t>
            </a:r>
            <a:r>
              <a:rPr lang="ru-RU" b="1" i="1" dirty="0">
                <a:solidFill>
                  <a:srgbClr val="7030A0"/>
                </a:solidFill>
              </a:rPr>
              <a:t>, горшки и все остальное. 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098" name="Picture 2" descr="Пчелка с корзиной цветов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3135" y="4815305"/>
            <a:ext cx="1756884" cy="209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2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9">
            <a:extLst>
              <a:ext uri="{FF2B5EF4-FFF2-40B4-BE49-F238E27FC236}">
                <a16:creationId xmlns="" xmlns:a16="http://schemas.microsoft.com/office/drawing/2014/main" id="{04812C46-200A-4DEB-A05E-3ED6C68C23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Рисунок 2" descr="Изображение выглядит как текст, в помещении, потолок, сцена&#10;&#10;Автоматически созданное описание">
            <a:extLst>
              <a:ext uri="{FF2B5EF4-FFF2-40B4-BE49-F238E27FC236}">
                <a16:creationId xmlns="" xmlns:a16="http://schemas.microsoft.com/office/drawing/2014/main" id="{6C4D1444-5A28-8815-C88E-8D0AE73692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36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28" name="Rectangle 31">
            <a:extLst>
              <a:ext uri="{FF2B5EF4-FFF2-40B4-BE49-F238E27FC236}">
                <a16:creationId xmlns="" xmlns:a16="http://schemas.microsoft.com/office/drawing/2014/main" id="{D1EA859B-E555-4109-94F3-6700E046E0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Заголовок 1">
            <a:extLst>
              <a:ext uri="{FF2B5EF4-FFF2-40B4-BE49-F238E27FC236}">
                <a16:creationId xmlns="" xmlns:a16="http://schemas.microsoft.com/office/drawing/2014/main" id="{5E3D1F02-6531-EAEC-FD32-9D27B2D23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4657341" cy="1899912"/>
          </a:xfrm>
        </p:spPr>
        <p:txBody>
          <a:bodyPr>
            <a:normAutofit/>
          </a:bodyPr>
          <a:lstStyle/>
          <a:p>
            <a:r>
              <a:rPr lang="ru-RU" sz="4000" b="1" i="1" dirty="0">
                <a:solidFill>
                  <a:srgbClr val="FF0000"/>
                </a:solidFill>
                <a:latin typeface="Arial Black" panose="020B0A04020102020204" pitchFamily="34" charset="0"/>
                <a:cs typeface="Calibri Light"/>
              </a:rPr>
              <a:t>Ассортимент предлагаемого товара:</a:t>
            </a:r>
            <a:endParaRPr lang="ru-RU" sz="4000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Content Placeholder 7">
            <a:extLst>
              <a:ext uri="{FF2B5EF4-FFF2-40B4-BE49-F238E27FC236}">
                <a16:creationId xmlns="" xmlns:a16="http://schemas.microsoft.com/office/drawing/2014/main" id="{AD4B8BF0-236E-2581-0CAC-95B87D84D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4414967" cy="4299108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r>
              <a:rPr lang="en-US" sz="1900" i="1" dirty="0" err="1">
                <a:solidFill>
                  <a:srgbClr val="7030A0"/>
                </a:solidFill>
                <a:latin typeface="Arial Black" panose="020B0A04020102020204" pitchFamily="34" charset="0"/>
                <a:ea typeface="+mn-lt"/>
                <a:cs typeface="+mn-lt"/>
              </a:rPr>
              <a:t>Срезанные</a:t>
            </a:r>
            <a:r>
              <a:rPr lang="en-US" sz="1900" i="1" dirty="0">
                <a:solidFill>
                  <a:srgbClr val="7030A0"/>
                </a:solidFill>
                <a:latin typeface="Arial Black" panose="020B0A04020102020204" pitchFamily="34" charset="0"/>
                <a:ea typeface="+mn-lt"/>
                <a:cs typeface="+mn-lt"/>
              </a:rPr>
              <a:t> </a:t>
            </a:r>
            <a:r>
              <a:rPr lang="en-US" sz="1900" i="1" dirty="0" err="1">
                <a:solidFill>
                  <a:srgbClr val="7030A0"/>
                </a:solidFill>
                <a:latin typeface="Arial Black" panose="020B0A04020102020204" pitchFamily="34" charset="0"/>
                <a:ea typeface="+mn-lt"/>
                <a:cs typeface="+mn-lt"/>
              </a:rPr>
              <a:t>цветы</a:t>
            </a:r>
            <a:r>
              <a:rPr lang="en-US" sz="1900" i="1" dirty="0">
                <a:solidFill>
                  <a:srgbClr val="7030A0"/>
                </a:solidFill>
                <a:latin typeface="Arial Black" panose="020B0A04020102020204" pitchFamily="34" charset="0"/>
                <a:ea typeface="+mn-lt"/>
                <a:cs typeface="+mn-lt"/>
              </a:rPr>
              <a:t>;</a:t>
            </a:r>
          </a:p>
          <a:p>
            <a:r>
              <a:rPr lang="en-US" sz="1900" i="1" dirty="0" err="1">
                <a:solidFill>
                  <a:srgbClr val="7030A0"/>
                </a:solidFill>
                <a:latin typeface="Arial Black" panose="020B0A04020102020204" pitchFamily="34" charset="0"/>
                <a:ea typeface="+mn-lt"/>
                <a:cs typeface="+mn-lt"/>
              </a:rPr>
              <a:t>Цветочные</a:t>
            </a:r>
            <a:r>
              <a:rPr lang="en-US" sz="1900" i="1" dirty="0">
                <a:solidFill>
                  <a:srgbClr val="7030A0"/>
                </a:solidFill>
                <a:latin typeface="Arial Black" panose="020B0A04020102020204" pitchFamily="34" charset="0"/>
                <a:ea typeface="+mn-lt"/>
                <a:cs typeface="+mn-lt"/>
              </a:rPr>
              <a:t> </a:t>
            </a:r>
            <a:r>
              <a:rPr lang="en-US" sz="1900" i="1" dirty="0" err="1">
                <a:solidFill>
                  <a:srgbClr val="7030A0"/>
                </a:solidFill>
                <a:latin typeface="Arial Black" panose="020B0A04020102020204" pitchFamily="34" charset="0"/>
                <a:ea typeface="+mn-lt"/>
                <a:cs typeface="+mn-lt"/>
              </a:rPr>
              <a:t>композиции</a:t>
            </a:r>
            <a:r>
              <a:rPr lang="en-US" sz="1900" i="1" dirty="0">
                <a:solidFill>
                  <a:srgbClr val="7030A0"/>
                </a:solidFill>
                <a:latin typeface="Arial Black" panose="020B0A04020102020204" pitchFamily="34" charset="0"/>
                <a:ea typeface="+mn-lt"/>
                <a:cs typeface="+mn-lt"/>
              </a:rPr>
              <a:t>;</a:t>
            </a:r>
          </a:p>
          <a:p>
            <a:r>
              <a:rPr lang="en-US" sz="1900" i="1" dirty="0" err="1">
                <a:solidFill>
                  <a:srgbClr val="7030A0"/>
                </a:solidFill>
                <a:latin typeface="Arial Black" panose="020B0A04020102020204" pitchFamily="34" charset="0"/>
                <a:ea typeface="+mn-lt"/>
                <a:cs typeface="+mn-lt"/>
              </a:rPr>
              <a:t>Комнатные</a:t>
            </a:r>
            <a:r>
              <a:rPr lang="en-US" sz="1900" i="1" dirty="0">
                <a:solidFill>
                  <a:srgbClr val="7030A0"/>
                </a:solidFill>
                <a:latin typeface="Arial Black" panose="020B0A04020102020204" pitchFamily="34" charset="0"/>
                <a:ea typeface="+mn-lt"/>
                <a:cs typeface="+mn-lt"/>
              </a:rPr>
              <a:t> </a:t>
            </a:r>
            <a:r>
              <a:rPr lang="en-US" sz="1900" i="1" dirty="0" err="1">
                <a:solidFill>
                  <a:srgbClr val="7030A0"/>
                </a:solidFill>
                <a:latin typeface="Arial Black" panose="020B0A04020102020204" pitchFamily="34" charset="0"/>
                <a:ea typeface="+mn-lt"/>
                <a:cs typeface="+mn-lt"/>
              </a:rPr>
              <a:t>растения</a:t>
            </a:r>
            <a:r>
              <a:rPr lang="en-US" sz="1900" i="1" dirty="0">
                <a:solidFill>
                  <a:srgbClr val="7030A0"/>
                </a:solidFill>
                <a:latin typeface="Arial Black" panose="020B0A04020102020204" pitchFamily="34" charset="0"/>
                <a:ea typeface="+mn-lt"/>
                <a:cs typeface="+mn-lt"/>
              </a:rPr>
              <a:t>;</a:t>
            </a:r>
          </a:p>
          <a:p>
            <a:r>
              <a:rPr lang="en-US" sz="1900" i="1" dirty="0" err="1">
                <a:solidFill>
                  <a:srgbClr val="7030A0"/>
                </a:solidFill>
                <a:latin typeface="Arial Black" panose="020B0A04020102020204" pitchFamily="34" charset="0"/>
                <a:ea typeface="+mn-lt"/>
                <a:cs typeface="+mn-lt"/>
              </a:rPr>
              <a:t>Сувениры</a:t>
            </a:r>
            <a:r>
              <a:rPr lang="en-US" sz="1900" i="1" dirty="0">
                <a:solidFill>
                  <a:srgbClr val="7030A0"/>
                </a:solidFill>
                <a:latin typeface="Arial Black" panose="020B0A04020102020204" pitchFamily="34" charset="0"/>
                <a:ea typeface="+mn-lt"/>
                <a:cs typeface="+mn-lt"/>
              </a:rPr>
              <a:t>;</a:t>
            </a:r>
          </a:p>
          <a:p>
            <a:r>
              <a:rPr lang="en-US" sz="1900" i="1" dirty="0" err="1">
                <a:solidFill>
                  <a:srgbClr val="7030A0"/>
                </a:solidFill>
                <a:latin typeface="Arial Black" panose="020B0A04020102020204" pitchFamily="34" charset="0"/>
                <a:ea typeface="+mn-lt"/>
                <a:cs typeface="+mn-lt"/>
              </a:rPr>
              <a:t>Открытки</a:t>
            </a:r>
            <a:r>
              <a:rPr lang="en-US" sz="1900" i="1" dirty="0">
                <a:solidFill>
                  <a:srgbClr val="7030A0"/>
                </a:solidFill>
                <a:latin typeface="Arial Black" panose="020B0A04020102020204" pitchFamily="34" charset="0"/>
                <a:ea typeface="+mn-lt"/>
                <a:cs typeface="+mn-lt"/>
              </a:rPr>
              <a:t>;</a:t>
            </a:r>
          </a:p>
          <a:p>
            <a:r>
              <a:rPr lang="en-US" sz="1900" i="1" dirty="0" err="1">
                <a:solidFill>
                  <a:srgbClr val="7030A0"/>
                </a:solidFill>
                <a:latin typeface="Arial Black" panose="020B0A04020102020204" pitchFamily="34" charset="0"/>
                <a:ea typeface="+mn-lt"/>
                <a:cs typeface="+mn-lt"/>
              </a:rPr>
              <a:t>Семена</a:t>
            </a:r>
            <a:r>
              <a:rPr lang="en-US" sz="1900" i="1" dirty="0">
                <a:solidFill>
                  <a:srgbClr val="7030A0"/>
                </a:solidFill>
                <a:latin typeface="Arial Black" panose="020B0A04020102020204" pitchFamily="34" charset="0"/>
                <a:ea typeface="+mn-lt"/>
                <a:cs typeface="+mn-lt"/>
              </a:rPr>
              <a:t>;</a:t>
            </a:r>
          </a:p>
          <a:p>
            <a:r>
              <a:rPr lang="en-US" sz="1900" i="1" dirty="0" err="1">
                <a:solidFill>
                  <a:srgbClr val="7030A0"/>
                </a:solidFill>
                <a:latin typeface="Arial Black" panose="020B0A04020102020204" pitchFamily="34" charset="0"/>
                <a:cs typeface="Calibri" panose="020F0502020204030204"/>
              </a:rPr>
              <a:t>Грунты</a:t>
            </a:r>
            <a:r>
              <a:rPr lang="en-US" sz="1900" i="1" dirty="0">
                <a:solidFill>
                  <a:srgbClr val="7030A0"/>
                </a:solidFill>
                <a:latin typeface="Arial Black" panose="020B0A04020102020204" pitchFamily="34" charset="0"/>
                <a:cs typeface="Calibri" panose="020F0502020204030204"/>
              </a:rPr>
              <a:t>, </a:t>
            </a:r>
            <a:r>
              <a:rPr lang="en-US" sz="1900" i="1" dirty="0" err="1">
                <a:solidFill>
                  <a:srgbClr val="7030A0"/>
                </a:solidFill>
                <a:latin typeface="Arial Black" panose="020B0A04020102020204" pitchFamily="34" charset="0"/>
                <a:cs typeface="Calibri" panose="020F0502020204030204"/>
              </a:rPr>
              <a:t>подкормка</a:t>
            </a:r>
            <a:r>
              <a:rPr lang="en-US" sz="1900" i="1" dirty="0">
                <a:solidFill>
                  <a:srgbClr val="7030A0"/>
                </a:solidFill>
                <a:latin typeface="Arial Black" panose="020B0A04020102020204" pitchFamily="34" charset="0"/>
                <a:cs typeface="Calibri" panose="020F0502020204030204"/>
              </a:rPr>
              <a:t>, </a:t>
            </a:r>
            <a:r>
              <a:rPr lang="en-US" sz="1900" i="1" dirty="0" err="1">
                <a:solidFill>
                  <a:srgbClr val="7030A0"/>
                </a:solidFill>
                <a:latin typeface="Arial Black" panose="020B0A04020102020204" pitchFamily="34" charset="0"/>
                <a:cs typeface="Calibri" panose="020F0502020204030204"/>
              </a:rPr>
              <a:t>удобрения</a:t>
            </a:r>
            <a:r>
              <a:rPr lang="en-US" sz="1900" i="1" dirty="0">
                <a:solidFill>
                  <a:srgbClr val="7030A0"/>
                </a:solidFill>
                <a:latin typeface="Arial Black" panose="020B0A04020102020204" pitchFamily="34" charset="0"/>
                <a:cs typeface="Calibri" panose="020F0502020204030204"/>
              </a:rPr>
              <a:t>;</a:t>
            </a:r>
          </a:p>
          <a:p>
            <a:r>
              <a:rPr lang="en-US" sz="1900" i="1" dirty="0" err="1">
                <a:solidFill>
                  <a:srgbClr val="7030A0"/>
                </a:solidFill>
                <a:latin typeface="Arial Black" panose="020B0A04020102020204" pitchFamily="34" charset="0"/>
                <a:cs typeface="Calibri" panose="020F0502020204030204"/>
              </a:rPr>
              <a:t>Горшки</a:t>
            </a:r>
            <a:r>
              <a:rPr lang="en-US" sz="1900" i="1" dirty="0">
                <a:solidFill>
                  <a:srgbClr val="7030A0"/>
                </a:solidFill>
                <a:latin typeface="Arial Black" panose="020B0A04020102020204" pitchFamily="34" charset="0"/>
                <a:cs typeface="Calibri" panose="020F0502020204030204"/>
              </a:rPr>
              <a:t>, </a:t>
            </a:r>
            <a:r>
              <a:rPr lang="en-US" sz="1900" i="1" dirty="0" err="1">
                <a:solidFill>
                  <a:srgbClr val="7030A0"/>
                </a:solidFill>
                <a:latin typeface="Arial Black" panose="020B0A04020102020204" pitchFamily="34" charset="0"/>
                <a:cs typeface="Calibri" panose="020F0502020204030204"/>
              </a:rPr>
              <a:t>вазы</a:t>
            </a:r>
            <a:r>
              <a:rPr lang="en-US" sz="1900" i="1" dirty="0">
                <a:solidFill>
                  <a:srgbClr val="7030A0"/>
                </a:solidFill>
                <a:latin typeface="Arial Black" panose="020B0A04020102020204" pitchFamily="34" charset="0"/>
                <a:cs typeface="Calibri" panose="020F0502020204030204"/>
              </a:rPr>
              <a:t>.</a:t>
            </a:r>
          </a:p>
          <a:p>
            <a:endParaRPr lang="en-US" sz="1900" i="1" dirty="0">
              <a:solidFill>
                <a:srgbClr val="7030A0"/>
              </a:solidFill>
              <a:latin typeface="Arial Black" panose="020B0A04020102020204" pitchFamily="34" charset="0"/>
              <a:cs typeface="Calibri" panose="020F0502020204030204"/>
            </a:endParaRPr>
          </a:p>
          <a:p>
            <a:pPr marL="0" indent="0">
              <a:buNone/>
            </a:pPr>
            <a:r>
              <a:rPr lang="en-US" sz="1900" i="1" dirty="0">
                <a:solidFill>
                  <a:srgbClr val="7030A0"/>
                </a:solidFill>
                <a:latin typeface="Arial Black" panose="020B0A04020102020204" pitchFamily="34" charset="0"/>
                <a:cs typeface="Calibri" panose="020F0502020204030204"/>
              </a:rPr>
              <a:t>С </a:t>
            </a:r>
            <a:r>
              <a:rPr lang="en-US" sz="1900" i="1" dirty="0" err="1">
                <a:solidFill>
                  <a:srgbClr val="7030A0"/>
                </a:solidFill>
                <a:latin typeface="Arial Black" panose="020B0A04020102020204" pitchFamily="34" charset="0"/>
                <a:cs typeface="Calibri" panose="020F0502020204030204"/>
              </a:rPr>
              <a:t>ассортиментом</a:t>
            </a:r>
            <a:r>
              <a:rPr lang="en-US" sz="1900" i="1" dirty="0">
                <a:solidFill>
                  <a:srgbClr val="7030A0"/>
                </a:solidFill>
                <a:latin typeface="Arial Black" panose="020B0A04020102020204" pitchFamily="34" charset="0"/>
                <a:cs typeface="Calibri" panose="020F0502020204030204"/>
              </a:rPr>
              <a:t> </a:t>
            </a:r>
            <a:r>
              <a:rPr lang="en-US" sz="1900" i="1" dirty="0" err="1">
                <a:solidFill>
                  <a:srgbClr val="7030A0"/>
                </a:solidFill>
                <a:latin typeface="Arial Black" panose="020B0A04020102020204" pitchFamily="34" charset="0"/>
                <a:cs typeface="Calibri" panose="020F0502020204030204"/>
              </a:rPr>
              <a:t>можно</a:t>
            </a:r>
            <a:r>
              <a:rPr lang="en-US" sz="1900" i="1" dirty="0">
                <a:solidFill>
                  <a:srgbClr val="7030A0"/>
                </a:solidFill>
                <a:latin typeface="Arial Black" panose="020B0A04020102020204" pitchFamily="34" charset="0"/>
                <a:cs typeface="Calibri" panose="020F0502020204030204"/>
              </a:rPr>
              <a:t> </a:t>
            </a:r>
            <a:r>
              <a:rPr lang="en-US" sz="1900" i="1" dirty="0" err="1">
                <a:solidFill>
                  <a:srgbClr val="7030A0"/>
                </a:solidFill>
                <a:latin typeface="Arial Black" panose="020B0A04020102020204" pitchFamily="34" charset="0"/>
                <a:cs typeface="Calibri" panose="020F0502020204030204"/>
              </a:rPr>
              <a:t>познакомиться</a:t>
            </a:r>
            <a:r>
              <a:rPr lang="en-US" sz="1900" i="1" dirty="0">
                <a:solidFill>
                  <a:srgbClr val="7030A0"/>
                </a:solidFill>
                <a:latin typeface="Arial Black" panose="020B0A04020102020204" pitchFamily="34" charset="0"/>
                <a:cs typeface="Calibri" panose="020F0502020204030204"/>
              </a:rPr>
              <a:t> </a:t>
            </a:r>
            <a:r>
              <a:rPr lang="en-US" sz="1900" i="1" dirty="0" err="1">
                <a:solidFill>
                  <a:srgbClr val="7030A0"/>
                </a:solidFill>
                <a:latin typeface="Arial Black" panose="020B0A04020102020204" pitchFamily="34" charset="0"/>
                <a:cs typeface="Calibri" panose="020F0502020204030204"/>
              </a:rPr>
              <a:t>лично</a:t>
            </a:r>
            <a:r>
              <a:rPr lang="en-US" sz="1900" i="1" dirty="0">
                <a:solidFill>
                  <a:srgbClr val="7030A0"/>
                </a:solidFill>
                <a:latin typeface="Arial Black" panose="020B0A04020102020204" pitchFamily="34" charset="0"/>
                <a:cs typeface="Calibri" panose="020F0502020204030204"/>
              </a:rPr>
              <a:t> </a:t>
            </a:r>
            <a:r>
              <a:rPr lang="en-US" sz="1900" i="1" dirty="0" err="1">
                <a:solidFill>
                  <a:srgbClr val="7030A0"/>
                </a:solidFill>
                <a:latin typeface="Arial Black" panose="020B0A04020102020204" pitchFamily="34" charset="0"/>
                <a:cs typeface="Calibri" panose="020F0502020204030204"/>
              </a:rPr>
              <a:t>по</a:t>
            </a:r>
            <a:r>
              <a:rPr lang="en-US" sz="1900" i="1" dirty="0">
                <a:solidFill>
                  <a:srgbClr val="7030A0"/>
                </a:solidFill>
                <a:latin typeface="Arial Black" panose="020B0A04020102020204" pitchFamily="34" charset="0"/>
                <a:cs typeface="Calibri" panose="020F0502020204030204"/>
              </a:rPr>
              <a:t> </a:t>
            </a:r>
            <a:r>
              <a:rPr lang="en-US" sz="1900" i="1" dirty="0" err="1">
                <a:solidFill>
                  <a:srgbClr val="7030A0"/>
                </a:solidFill>
                <a:latin typeface="Arial Black" panose="020B0A04020102020204" pitchFamily="34" charset="0"/>
                <a:cs typeface="Calibri" panose="020F0502020204030204"/>
              </a:rPr>
              <a:t>адресу</a:t>
            </a:r>
            <a:r>
              <a:rPr lang="en-US" sz="1900" i="1" dirty="0">
                <a:solidFill>
                  <a:srgbClr val="7030A0"/>
                </a:solidFill>
                <a:latin typeface="Arial Black" panose="020B0A04020102020204" pitchFamily="34" charset="0"/>
                <a:cs typeface="Calibri" panose="020F0502020204030204"/>
              </a:rPr>
              <a:t>: ТЦ </a:t>
            </a:r>
            <a:r>
              <a:rPr lang="en-US" sz="1900" i="1" dirty="0" err="1">
                <a:solidFill>
                  <a:srgbClr val="7030A0"/>
                </a:solidFill>
                <a:latin typeface="Arial Black" panose="020B0A04020102020204" pitchFamily="34" charset="0"/>
                <a:cs typeface="Calibri" panose="020F0502020204030204"/>
              </a:rPr>
              <a:t>Атланта</a:t>
            </a:r>
            <a:r>
              <a:rPr lang="en-US" sz="1900" i="1" dirty="0">
                <a:solidFill>
                  <a:srgbClr val="7030A0"/>
                </a:solidFill>
                <a:latin typeface="Arial Black" panose="020B0A04020102020204" pitchFamily="34" charset="0"/>
                <a:cs typeface="Calibri" panose="020F0502020204030204"/>
              </a:rPr>
              <a:t>, 1 этаж, </a:t>
            </a:r>
            <a:r>
              <a:rPr lang="en-US" sz="1900" i="1" dirty="0" err="1">
                <a:solidFill>
                  <a:srgbClr val="7030A0"/>
                </a:solidFill>
                <a:latin typeface="Arial Black" panose="020B0A04020102020204" pitchFamily="34" charset="0"/>
                <a:cs typeface="Calibri" panose="020F0502020204030204"/>
              </a:rPr>
              <a:t>магазин</a:t>
            </a:r>
            <a:r>
              <a:rPr lang="en-US" sz="1900" i="1" dirty="0">
                <a:solidFill>
                  <a:srgbClr val="7030A0"/>
                </a:solidFill>
                <a:latin typeface="Arial Black" panose="020B0A04020102020204" pitchFamily="34" charset="0"/>
                <a:cs typeface="Calibri" panose="020F0502020204030204"/>
              </a:rPr>
              <a:t> "</a:t>
            </a:r>
            <a:r>
              <a:rPr lang="en-US" sz="1900" i="1" dirty="0" err="1">
                <a:solidFill>
                  <a:srgbClr val="7030A0"/>
                </a:solidFill>
                <a:latin typeface="Arial Black" panose="020B0A04020102020204" pitchFamily="34" charset="0"/>
                <a:cs typeface="Calibri" panose="020F0502020204030204"/>
              </a:rPr>
              <a:t>Орхидея</a:t>
            </a:r>
            <a:r>
              <a:rPr lang="en-US" sz="1900" i="1" dirty="0">
                <a:solidFill>
                  <a:srgbClr val="7030A0"/>
                </a:solidFill>
                <a:latin typeface="Arial Black" panose="020B0A04020102020204" pitchFamily="34" charset="0"/>
                <a:cs typeface="Calibri" panose="020F0502020204030204"/>
              </a:rPr>
              <a:t>"</a:t>
            </a:r>
          </a:p>
          <a:p>
            <a:pPr marL="0" indent="0">
              <a:buNone/>
            </a:pPr>
            <a:endParaRPr lang="en-US" sz="1400" dirty="0">
              <a:solidFill>
                <a:srgbClr val="FF0000"/>
              </a:solidFill>
              <a:cs typeface="Calibri" panose="020F0502020204030204"/>
            </a:endParaRPr>
          </a:p>
          <a:p>
            <a:pPr marL="0" indent="0">
              <a:buNone/>
            </a:pPr>
            <a:endParaRPr lang="en-US" sz="14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0573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1">
            <a:extLst>
              <a:ext uri="{FF2B5EF4-FFF2-40B4-BE49-F238E27FC236}">
                <a16:creationId xmlns="" xmlns:a16="http://schemas.microsoft.com/office/drawing/2014/main" id="{5E3D1F02-6531-EAEC-FD32-9D27B2D23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2592" y="609600"/>
            <a:ext cx="4864974" cy="1351472"/>
          </a:xfrm>
        </p:spPr>
        <p:txBody>
          <a:bodyPr>
            <a:normAutofit/>
          </a:bodyPr>
          <a:lstStyle/>
          <a:p>
            <a:pPr algn="ctr"/>
            <a:r>
              <a:rPr lang="ru-RU" b="1" i="1" dirty="0">
                <a:solidFill>
                  <a:srgbClr val="FF0000"/>
                </a:solidFill>
                <a:latin typeface="Arial Black" panose="020B0A04020102020204" pitchFamily="34" charset="0"/>
                <a:cs typeface="Calibri Light"/>
              </a:rPr>
              <a:t>Ассортимент цветов:</a:t>
            </a:r>
            <a:endParaRPr lang="ru-RU" i="1" dirty="0">
              <a:solidFill>
                <a:srgbClr val="FF0000"/>
              </a:solidFill>
              <a:latin typeface="Arial Black" panose="020B0A04020102020204" pitchFamily="34" charset="0"/>
              <a:cs typeface="Calibri Light"/>
            </a:endParaRPr>
          </a:p>
        </p:txBody>
      </p:sp>
      <p:sp>
        <p:nvSpPr>
          <p:cNvPr id="25" name="Content Placeholder 7">
            <a:extLst>
              <a:ext uri="{FF2B5EF4-FFF2-40B4-BE49-F238E27FC236}">
                <a16:creationId xmlns="" xmlns:a16="http://schemas.microsoft.com/office/drawing/2014/main" id="{AD4B8BF0-236E-2581-0CAC-95B87D84D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8966" y="2147357"/>
            <a:ext cx="3810000" cy="456048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 b="1" i="1" dirty="0" err="1">
                <a:solidFill>
                  <a:srgbClr val="7030A0"/>
                </a:solidFill>
                <a:latin typeface="Arial Black" panose="020B0A04020102020204" pitchFamily="34" charset="0"/>
                <a:ea typeface="+mn-lt"/>
                <a:cs typeface="+mn-lt"/>
              </a:rPr>
              <a:t>Гвоздика</a:t>
            </a:r>
            <a:r>
              <a:rPr lang="en-US" sz="2000" b="1" i="1" dirty="0">
                <a:solidFill>
                  <a:srgbClr val="7030A0"/>
                </a:solidFill>
                <a:latin typeface="Arial Black" panose="020B0A04020102020204" pitchFamily="34" charset="0"/>
                <a:ea typeface="+mn-lt"/>
                <a:cs typeface="+mn-lt"/>
              </a:rPr>
              <a:t> </a:t>
            </a:r>
            <a:endParaRPr lang="ru-RU" sz="2000" b="1" i="1" dirty="0">
              <a:solidFill>
                <a:srgbClr val="7030A0"/>
              </a:solidFill>
              <a:latin typeface="Arial Black" panose="020B0A04020102020204" pitchFamily="34" charset="0"/>
              <a:cs typeface="Calibri"/>
            </a:endParaRPr>
          </a:p>
          <a:p>
            <a:r>
              <a:rPr lang="en-US" sz="2000" b="1" i="1" dirty="0" err="1">
                <a:solidFill>
                  <a:srgbClr val="7030A0"/>
                </a:solidFill>
                <a:latin typeface="Arial Black" panose="020B0A04020102020204" pitchFamily="34" charset="0"/>
                <a:ea typeface="+mn-lt"/>
                <a:cs typeface="+mn-lt"/>
              </a:rPr>
              <a:t>Хризантемы</a:t>
            </a:r>
            <a:r>
              <a:rPr lang="en-US" sz="2000" b="1" i="1" dirty="0">
                <a:solidFill>
                  <a:srgbClr val="7030A0"/>
                </a:solidFill>
                <a:latin typeface="Arial Black" panose="020B0A04020102020204" pitchFamily="34" charset="0"/>
                <a:ea typeface="+mn-lt"/>
                <a:cs typeface="+mn-lt"/>
              </a:rPr>
              <a:t> </a:t>
            </a:r>
          </a:p>
          <a:p>
            <a:r>
              <a:rPr lang="en-US" sz="2000" b="1" i="1" dirty="0" err="1">
                <a:solidFill>
                  <a:srgbClr val="7030A0"/>
                </a:solidFill>
                <a:latin typeface="Arial Black" panose="020B0A04020102020204" pitchFamily="34" charset="0"/>
                <a:ea typeface="+mn-lt"/>
                <a:cs typeface="+mn-lt"/>
              </a:rPr>
              <a:t>Розы</a:t>
            </a:r>
            <a:r>
              <a:rPr lang="en-US" sz="2000" b="1" i="1" dirty="0">
                <a:solidFill>
                  <a:srgbClr val="7030A0"/>
                </a:solidFill>
                <a:latin typeface="Arial Black" panose="020B0A04020102020204" pitchFamily="34" charset="0"/>
                <a:ea typeface="+mn-lt"/>
                <a:cs typeface="+mn-lt"/>
              </a:rPr>
              <a:t> </a:t>
            </a:r>
          </a:p>
          <a:p>
            <a:r>
              <a:rPr lang="en-US" sz="2000" b="1" i="1" dirty="0" err="1">
                <a:solidFill>
                  <a:srgbClr val="7030A0"/>
                </a:solidFill>
                <a:latin typeface="Arial Black" panose="020B0A04020102020204" pitchFamily="34" charset="0"/>
                <a:ea typeface="+mn-lt"/>
                <a:cs typeface="+mn-lt"/>
              </a:rPr>
              <a:t>Кустовые</a:t>
            </a:r>
            <a:r>
              <a:rPr lang="en-US" sz="2000" b="1" i="1" dirty="0">
                <a:solidFill>
                  <a:srgbClr val="7030A0"/>
                </a:solidFill>
                <a:latin typeface="Arial Black" panose="020B0A04020102020204" pitchFamily="34" charset="0"/>
                <a:ea typeface="+mn-lt"/>
                <a:cs typeface="+mn-lt"/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  <a:latin typeface="Arial Black" panose="020B0A04020102020204" pitchFamily="34" charset="0"/>
                <a:ea typeface="+mn-lt"/>
                <a:cs typeface="+mn-lt"/>
              </a:rPr>
              <a:t>розы</a:t>
            </a:r>
            <a:r>
              <a:rPr lang="en-US" sz="2000" b="1" i="1" dirty="0">
                <a:solidFill>
                  <a:srgbClr val="7030A0"/>
                </a:solidFill>
                <a:latin typeface="Arial Black" panose="020B0A04020102020204" pitchFamily="34" charset="0"/>
                <a:ea typeface="+mn-lt"/>
                <a:cs typeface="+mn-lt"/>
              </a:rPr>
              <a:t> </a:t>
            </a:r>
          </a:p>
          <a:p>
            <a:r>
              <a:rPr lang="en-US" sz="2000" b="1" i="1" dirty="0" err="1">
                <a:solidFill>
                  <a:srgbClr val="7030A0"/>
                </a:solidFill>
                <a:latin typeface="Arial Black" panose="020B0A04020102020204" pitchFamily="34" charset="0"/>
                <a:ea typeface="+mn-lt"/>
                <a:cs typeface="+mn-lt"/>
              </a:rPr>
              <a:t>Гербера</a:t>
            </a:r>
            <a:r>
              <a:rPr lang="en-US" sz="2000" b="1" i="1" dirty="0">
                <a:solidFill>
                  <a:srgbClr val="7030A0"/>
                </a:solidFill>
                <a:latin typeface="Arial Black" panose="020B0A04020102020204" pitchFamily="34" charset="0"/>
                <a:ea typeface="+mn-lt"/>
                <a:cs typeface="+mn-lt"/>
              </a:rPr>
              <a:t> </a:t>
            </a:r>
          </a:p>
          <a:p>
            <a:r>
              <a:rPr lang="en-US" sz="2000" b="1" i="1" dirty="0" err="1">
                <a:solidFill>
                  <a:srgbClr val="7030A0"/>
                </a:solidFill>
                <a:latin typeface="Arial Black" panose="020B0A04020102020204" pitchFamily="34" charset="0"/>
                <a:ea typeface="+mn-lt"/>
                <a:cs typeface="+mn-lt"/>
              </a:rPr>
              <a:t>Тюльпаны</a:t>
            </a:r>
            <a:r>
              <a:rPr lang="en-US" sz="2000" b="1" i="1" dirty="0">
                <a:solidFill>
                  <a:srgbClr val="7030A0"/>
                </a:solidFill>
                <a:latin typeface="Arial Black" panose="020B0A04020102020204" pitchFamily="34" charset="0"/>
                <a:ea typeface="+mn-lt"/>
                <a:cs typeface="+mn-lt"/>
              </a:rPr>
              <a:t> </a:t>
            </a:r>
          </a:p>
          <a:p>
            <a:r>
              <a:rPr lang="en-US" sz="2000" b="1" i="1" dirty="0" err="1">
                <a:solidFill>
                  <a:srgbClr val="7030A0"/>
                </a:solidFill>
                <a:latin typeface="Arial Black" panose="020B0A04020102020204" pitchFamily="34" charset="0"/>
                <a:ea typeface="+mn-lt"/>
                <a:cs typeface="+mn-lt"/>
              </a:rPr>
              <a:t>Пионы</a:t>
            </a:r>
            <a:r>
              <a:rPr lang="en-US" sz="2000" b="1" i="1" dirty="0">
                <a:solidFill>
                  <a:srgbClr val="7030A0"/>
                </a:solidFill>
                <a:latin typeface="Arial Black" panose="020B0A04020102020204" pitchFamily="34" charset="0"/>
                <a:ea typeface="+mn-lt"/>
                <a:cs typeface="+mn-lt"/>
              </a:rPr>
              <a:t> </a:t>
            </a:r>
          </a:p>
          <a:p>
            <a:pPr marL="0" indent="0">
              <a:buNone/>
            </a:pPr>
            <a:r>
              <a:rPr lang="en-US" sz="2000" b="1" i="1" dirty="0" err="1">
                <a:solidFill>
                  <a:srgbClr val="7030A0"/>
                </a:solidFill>
                <a:latin typeface="Arial Black" panose="020B0A04020102020204" pitchFamily="34" charset="0"/>
                <a:ea typeface="+mn-lt"/>
                <a:cs typeface="+mn-lt"/>
              </a:rPr>
              <a:t>Комнатные</a:t>
            </a:r>
            <a:r>
              <a:rPr lang="en-US" sz="2000" b="1" i="1" dirty="0">
                <a:solidFill>
                  <a:srgbClr val="7030A0"/>
                </a:solidFill>
                <a:latin typeface="Arial Black" panose="020B0A04020102020204" pitchFamily="34" charset="0"/>
                <a:ea typeface="+mn-lt"/>
                <a:cs typeface="+mn-lt"/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  <a:latin typeface="Arial Black" panose="020B0A04020102020204" pitchFamily="34" charset="0"/>
                <a:ea typeface="+mn-lt"/>
                <a:cs typeface="+mn-lt"/>
              </a:rPr>
              <a:t>растения</a:t>
            </a:r>
            <a:r>
              <a:rPr lang="en-US" sz="2000" b="1" i="1" dirty="0">
                <a:solidFill>
                  <a:srgbClr val="7030A0"/>
                </a:solidFill>
                <a:latin typeface="Arial Black" panose="020B0A04020102020204" pitchFamily="34" charset="0"/>
                <a:ea typeface="+mn-lt"/>
                <a:cs typeface="+mn-lt"/>
              </a:rPr>
              <a:t>:</a:t>
            </a:r>
          </a:p>
          <a:p>
            <a:r>
              <a:rPr lang="en-US" sz="2000" b="1" i="1" dirty="0" err="1">
                <a:solidFill>
                  <a:srgbClr val="7030A0"/>
                </a:solidFill>
                <a:latin typeface="Arial Black" panose="020B0A04020102020204" pitchFamily="34" charset="0"/>
                <a:ea typeface="+mn-lt"/>
                <a:cs typeface="+mn-lt"/>
              </a:rPr>
              <a:t>Орхидеи</a:t>
            </a:r>
            <a:r>
              <a:rPr lang="en-US" sz="2000" b="1" i="1" dirty="0">
                <a:solidFill>
                  <a:srgbClr val="7030A0"/>
                </a:solidFill>
                <a:latin typeface="Arial Black" panose="020B0A04020102020204" pitchFamily="34" charset="0"/>
                <a:ea typeface="+mn-lt"/>
                <a:cs typeface="+mn-lt"/>
              </a:rPr>
              <a:t> </a:t>
            </a:r>
          </a:p>
          <a:p>
            <a:r>
              <a:rPr lang="en-US" sz="2000" b="1" i="1" dirty="0" err="1">
                <a:solidFill>
                  <a:srgbClr val="7030A0"/>
                </a:solidFill>
                <a:latin typeface="Arial Black" panose="020B0A04020102020204" pitchFamily="34" charset="0"/>
                <a:ea typeface="+mn-lt"/>
                <a:cs typeface="+mn-lt"/>
              </a:rPr>
              <a:t>Розы</a:t>
            </a:r>
            <a:endParaRPr lang="en-US" sz="2000" b="1" i="1" dirty="0">
              <a:solidFill>
                <a:srgbClr val="7030A0"/>
              </a:solidFill>
              <a:latin typeface="Arial Black" panose="020B0A04020102020204" pitchFamily="34" charset="0"/>
              <a:ea typeface="+mn-lt"/>
              <a:cs typeface="+mn-lt"/>
            </a:endParaRPr>
          </a:p>
          <a:p>
            <a:r>
              <a:rPr lang="en-US" sz="2000" b="1" i="1" dirty="0" err="1">
                <a:solidFill>
                  <a:srgbClr val="7030A0"/>
                </a:solidFill>
                <a:latin typeface="Arial Black" panose="020B0A04020102020204" pitchFamily="34" charset="0"/>
                <a:cs typeface="Calibri" panose="020F0502020204030204"/>
              </a:rPr>
              <a:t>Цикломены</a:t>
            </a:r>
            <a:endParaRPr lang="en-US" sz="2000" b="1" i="1" dirty="0">
              <a:solidFill>
                <a:srgbClr val="7030A0"/>
              </a:solidFill>
              <a:latin typeface="Arial Black" panose="020B0A04020102020204" pitchFamily="34" charset="0"/>
              <a:cs typeface="Calibri" panose="020F0502020204030204"/>
            </a:endParaRPr>
          </a:p>
          <a:p>
            <a:pPr marL="0" indent="0">
              <a:buNone/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cs typeface="Calibri" panose="020F0502020204030204"/>
            </a:endParaRPr>
          </a:p>
        </p:txBody>
      </p:sp>
      <p:pic>
        <p:nvPicPr>
          <p:cNvPr id="2" name="Рисунок 2" descr="Изображение выглядит как цветок, растение, украшенный, магазин&#10;&#10;Автоматически созданное описание">
            <a:extLst>
              <a:ext uri="{FF2B5EF4-FFF2-40B4-BE49-F238E27FC236}">
                <a16:creationId xmlns="" xmlns:a16="http://schemas.microsoft.com/office/drawing/2014/main" id="{ED978338-9687-24AC-AAFE-26F8AB9CF5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612" r="8537"/>
          <a:stretch/>
        </p:blipFill>
        <p:spPr>
          <a:xfrm>
            <a:off x="3" y="1"/>
            <a:ext cx="3695699" cy="6858001"/>
          </a:xfrm>
          <a:custGeom>
            <a:avLst/>
            <a:gdLst/>
            <a:ahLst/>
            <a:cxnLst/>
            <a:rect l="l" t="t" r="r" b="b"/>
            <a:pathLst>
              <a:path w="3695699" h="6858001">
                <a:moveTo>
                  <a:pt x="0" y="0"/>
                </a:moveTo>
                <a:lnTo>
                  <a:pt x="3435129" y="0"/>
                </a:lnTo>
                <a:lnTo>
                  <a:pt x="3430599" y="17349"/>
                </a:lnTo>
                <a:cubicBezTo>
                  <a:pt x="3437542" y="19835"/>
                  <a:pt x="3423757" y="30822"/>
                  <a:pt x="3427683" y="38871"/>
                </a:cubicBezTo>
                <a:cubicBezTo>
                  <a:pt x="3431230" y="44698"/>
                  <a:pt x="3427877" y="49388"/>
                  <a:pt x="3427096" y="55116"/>
                </a:cubicBezTo>
                <a:cubicBezTo>
                  <a:pt x="3429620" y="62945"/>
                  <a:pt x="3421946" y="87211"/>
                  <a:pt x="3417356" y="93331"/>
                </a:cubicBezTo>
                <a:cubicBezTo>
                  <a:pt x="3401974" y="107607"/>
                  <a:pt x="3409629" y="143436"/>
                  <a:pt x="3397765" y="155370"/>
                </a:cubicBezTo>
                <a:cubicBezTo>
                  <a:pt x="3395800" y="159886"/>
                  <a:pt x="3394789" y="164378"/>
                  <a:pt x="3394373" y="168831"/>
                </a:cubicBezTo>
                <a:lnTo>
                  <a:pt x="3394553" y="181402"/>
                </a:lnTo>
                <a:lnTo>
                  <a:pt x="3397293" y="185192"/>
                </a:lnTo>
                <a:lnTo>
                  <a:pt x="3395923" y="192756"/>
                </a:lnTo>
                <a:cubicBezTo>
                  <a:pt x="3396018" y="193497"/>
                  <a:pt x="3396112" y="194237"/>
                  <a:pt x="3396207" y="194978"/>
                </a:cubicBezTo>
                <a:cubicBezTo>
                  <a:pt x="3396531" y="199154"/>
                  <a:pt x="3396856" y="203330"/>
                  <a:pt x="3397180" y="207506"/>
                </a:cubicBezTo>
                <a:cubicBezTo>
                  <a:pt x="3382438" y="200939"/>
                  <a:pt x="3394549" y="241317"/>
                  <a:pt x="3383191" y="229051"/>
                </a:cubicBezTo>
                <a:cubicBezTo>
                  <a:pt x="3382519" y="234401"/>
                  <a:pt x="3381383" y="237332"/>
                  <a:pt x="3380194" y="239137"/>
                </a:cubicBezTo>
                <a:lnTo>
                  <a:pt x="3349267" y="310262"/>
                </a:lnTo>
                <a:lnTo>
                  <a:pt x="3344455" y="381704"/>
                </a:lnTo>
                <a:cubicBezTo>
                  <a:pt x="3343420" y="464598"/>
                  <a:pt x="3338482" y="511985"/>
                  <a:pt x="3327551" y="571873"/>
                </a:cubicBezTo>
                <a:cubicBezTo>
                  <a:pt x="3316620" y="631761"/>
                  <a:pt x="3309762" y="702429"/>
                  <a:pt x="3278869" y="741030"/>
                </a:cubicBezTo>
                <a:lnTo>
                  <a:pt x="3239259" y="957888"/>
                </a:lnTo>
                <a:cubicBezTo>
                  <a:pt x="3267597" y="1021376"/>
                  <a:pt x="3235647" y="1004478"/>
                  <a:pt x="3243890" y="1047869"/>
                </a:cubicBezTo>
                <a:cubicBezTo>
                  <a:pt x="3245988" y="1077107"/>
                  <a:pt x="3228006" y="1101189"/>
                  <a:pt x="3221700" y="1118244"/>
                </a:cubicBezTo>
                <a:cubicBezTo>
                  <a:pt x="3220198" y="1120922"/>
                  <a:pt x="3213346" y="1188569"/>
                  <a:pt x="3211078" y="1190394"/>
                </a:cubicBezTo>
                <a:cubicBezTo>
                  <a:pt x="3204899" y="1218939"/>
                  <a:pt x="3210276" y="1253036"/>
                  <a:pt x="3199704" y="1304585"/>
                </a:cubicBezTo>
                <a:cubicBezTo>
                  <a:pt x="3199438" y="1346246"/>
                  <a:pt x="3168623" y="1413431"/>
                  <a:pt x="3167741" y="1449444"/>
                </a:cubicBezTo>
                <a:cubicBezTo>
                  <a:pt x="3180911" y="1471132"/>
                  <a:pt x="3193362" y="1499173"/>
                  <a:pt x="3194410" y="1520667"/>
                </a:cubicBezTo>
                <a:cubicBezTo>
                  <a:pt x="3181228" y="1513763"/>
                  <a:pt x="3199978" y="1547097"/>
                  <a:pt x="3184473" y="1547038"/>
                </a:cubicBezTo>
                <a:cubicBezTo>
                  <a:pt x="3185153" y="1550949"/>
                  <a:pt x="3186303" y="1554741"/>
                  <a:pt x="3187573" y="1558550"/>
                </a:cubicBezTo>
                <a:lnTo>
                  <a:pt x="3188231" y="1560544"/>
                </a:lnTo>
                <a:lnTo>
                  <a:pt x="3188195" y="1568317"/>
                </a:lnTo>
                <a:lnTo>
                  <a:pt x="3191518" y="1570772"/>
                </a:lnTo>
                <a:lnTo>
                  <a:pt x="3193853" y="1582659"/>
                </a:lnTo>
                <a:cubicBezTo>
                  <a:pt x="3194213" y="1587070"/>
                  <a:pt x="3193997" y="1591769"/>
                  <a:pt x="3192857" y="1596890"/>
                </a:cubicBezTo>
                <a:cubicBezTo>
                  <a:pt x="3185716" y="1609144"/>
                  <a:pt x="3191593" y="1629575"/>
                  <a:pt x="3189686" y="1647479"/>
                </a:cubicBezTo>
                <a:lnTo>
                  <a:pt x="3187125" y="1655568"/>
                </a:lnTo>
                <a:cubicBezTo>
                  <a:pt x="3187259" y="1659315"/>
                  <a:pt x="3192418" y="1733399"/>
                  <a:pt x="3192552" y="1737146"/>
                </a:cubicBezTo>
                <a:cubicBezTo>
                  <a:pt x="3236684" y="1834597"/>
                  <a:pt x="3210475" y="1851660"/>
                  <a:pt x="3219437" y="1908917"/>
                </a:cubicBezTo>
                <a:lnTo>
                  <a:pt x="3220572" y="1915235"/>
                </a:lnTo>
                <a:cubicBezTo>
                  <a:pt x="3225642" y="1919319"/>
                  <a:pt x="3228448" y="1945519"/>
                  <a:pt x="3226946" y="1954447"/>
                </a:cubicBezTo>
                <a:cubicBezTo>
                  <a:pt x="3219553" y="1979351"/>
                  <a:pt x="3239504" y="2001442"/>
                  <a:pt x="3234148" y="2021397"/>
                </a:cubicBezTo>
                <a:cubicBezTo>
                  <a:pt x="3234224" y="2026740"/>
                  <a:pt x="3235084" y="2031233"/>
                  <a:pt x="3236424" y="2035173"/>
                </a:cubicBezTo>
                <a:lnTo>
                  <a:pt x="3241339" y="2045116"/>
                </a:lnTo>
                <a:lnTo>
                  <a:pt x="3233470" y="2098623"/>
                </a:lnTo>
                <a:cubicBezTo>
                  <a:pt x="3230495" y="2129687"/>
                  <a:pt x="3232618" y="2188321"/>
                  <a:pt x="3230016" y="2240964"/>
                </a:cubicBezTo>
                <a:cubicBezTo>
                  <a:pt x="3226602" y="2283982"/>
                  <a:pt x="3232644" y="2342030"/>
                  <a:pt x="3237809" y="2379644"/>
                </a:cubicBezTo>
                <a:cubicBezTo>
                  <a:pt x="3244462" y="2409884"/>
                  <a:pt x="3221747" y="2435219"/>
                  <a:pt x="3237054" y="2459103"/>
                </a:cubicBezTo>
                <a:cubicBezTo>
                  <a:pt x="3245536" y="2488997"/>
                  <a:pt x="3251426" y="2510390"/>
                  <a:pt x="3255285" y="2538679"/>
                </a:cubicBezTo>
                <a:cubicBezTo>
                  <a:pt x="3258296" y="2574322"/>
                  <a:pt x="3245460" y="2589819"/>
                  <a:pt x="3245073" y="2622720"/>
                </a:cubicBezTo>
                <a:lnTo>
                  <a:pt x="3252960" y="2736087"/>
                </a:lnTo>
                <a:cubicBezTo>
                  <a:pt x="3245577" y="2772183"/>
                  <a:pt x="3230063" y="2856752"/>
                  <a:pt x="3218681" y="2902964"/>
                </a:cubicBezTo>
                <a:cubicBezTo>
                  <a:pt x="3212624" y="2927969"/>
                  <a:pt x="3209733" y="2973979"/>
                  <a:pt x="3203641" y="3008786"/>
                </a:cubicBezTo>
                <a:cubicBezTo>
                  <a:pt x="3197547" y="3043595"/>
                  <a:pt x="3186644" y="3093251"/>
                  <a:pt x="3182123" y="3111815"/>
                </a:cubicBezTo>
                <a:lnTo>
                  <a:pt x="3176517" y="3120169"/>
                </a:lnTo>
                <a:lnTo>
                  <a:pt x="3177035" y="3121646"/>
                </a:lnTo>
                <a:cubicBezTo>
                  <a:pt x="3177423" y="3127588"/>
                  <a:pt x="3176129" y="3130763"/>
                  <a:pt x="3174093" y="3132705"/>
                </a:cubicBezTo>
                <a:lnTo>
                  <a:pt x="3171045" y="3134220"/>
                </a:lnTo>
                <a:lnTo>
                  <a:pt x="3168274" y="3141524"/>
                </a:lnTo>
                <a:lnTo>
                  <a:pt x="3160781" y="3155149"/>
                </a:lnTo>
                <a:cubicBezTo>
                  <a:pt x="3160949" y="3156237"/>
                  <a:pt x="3161116" y="3157326"/>
                  <a:pt x="3161284" y="3158414"/>
                </a:cubicBezTo>
                <a:lnTo>
                  <a:pt x="3152950" y="3180080"/>
                </a:lnTo>
                <a:lnTo>
                  <a:pt x="3153739" y="3180719"/>
                </a:lnTo>
                <a:cubicBezTo>
                  <a:pt x="3155321" y="3182647"/>
                  <a:pt x="3156128" y="3184999"/>
                  <a:pt x="3155342" y="3188313"/>
                </a:cubicBezTo>
                <a:cubicBezTo>
                  <a:pt x="3169797" y="3188216"/>
                  <a:pt x="3159934" y="3192271"/>
                  <a:pt x="3156340" y="3202049"/>
                </a:cubicBezTo>
                <a:cubicBezTo>
                  <a:pt x="3177988" y="3204083"/>
                  <a:pt x="3159779" y="3228842"/>
                  <a:pt x="3169832" y="3237938"/>
                </a:cubicBezTo>
                <a:cubicBezTo>
                  <a:pt x="3166705" y="3245075"/>
                  <a:pt x="3163793" y="3252659"/>
                  <a:pt x="3161244" y="3260564"/>
                </a:cubicBezTo>
                <a:lnTo>
                  <a:pt x="3160005" y="3265314"/>
                </a:lnTo>
                <a:cubicBezTo>
                  <a:pt x="3160063" y="3265371"/>
                  <a:pt x="3160124" y="3265428"/>
                  <a:pt x="3160184" y="3265486"/>
                </a:cubicBezTo>
                <a:cubicBezTo>
                  <a:pt x="3160345" y="3266694"/>
                  <a:pt x="3160101" y="3268319"/>
                  <a:pt x="3159279" y="3270659"/>
                </a:cubicBezTo>
                <a:lnTo>
                  <a:pt x="3157747" y="3273971"/>
                </a:lnTo>
                <a:lnTo>
                  <a:pt x="3155343" y="3283185"/>
                </a:lnTo>
                <a:cubicBezTo>
                  <a:pt x="3155517" y="3284422"/>
                  <a:pt x="3155689" y="3285657"/>
                  <a:pt x="3155860" y="3286893"/>
                </a:cubicBezTo>
                <a:lnTo>
                  <a:pt x="3158001" y="3289146"/>
                </a:lnTo>
                <a:lnTo>
                  <a:pt x="3157508" y="3289877"/>
                </a:lnTo>
                <a:cubicBezTo>
                  <a:pt x="3151604" y="3294411"/>
                  <a:pt x="3144966" y="3293561"/>
                  <a:pt x="3159853" y="3309833"/>
                </a:cubicBezTo>
                <a:cubicBezTo>
                  <a:pt x="3149181" y="3321561"/>
                  <a:pt x="3158789" y="3329345"/>
                  <a:pt x="3157392" y="3351579"/>
                </a:cubicBezTo>
                <a:cubicBezTo>
                  <a:pt x="3148710" y="3357083"/>
                  <a:pt x="3149361" y="3365079"/>
                  <a:pt x="3152871" y="3374240"/>
                </a:cubicBezTo>
                <a:cubicBezTo>
                  <a:pt x="3148885" y="3383513"/>
                  <a:pt x="3145239" y="3392740"/>
                  <a:pt x="3142119" y="3402557"/>
                </a:cubicBezTo>
                <a:lnTo>
                  <a:pt x="3138061" y="3419585"/>
                </a:lnTo>
                <a:lnTo>
                  <a:pt x="3139796" y="3424940"/>
                </a:lnTo>
                <a:cubicBezTo>
                  <a:pt x="3142520" y="3434326"/>
                  <a:pt x="3143300" y="3443700"/>
                  <a:pt x="3137669" y="3463264"/>
                </a:cubicBezTo>
                <a:cubicBezTo>
                  <a:pt x="3147380" y="3480689"/>
                  <a:pt x="3167781" y="3490510"/>
                  <a:pt x="3168140" y="3518969"/>
                </a:cubicBezTo>
                <a:cubicBezTo>
                  <a:pt x="3159473" y="3545761"/>
                  <a:pt x="3191152" y="3574399"/>
                  <a:pt x="3179206" y="3607864"/>
                </a:cubicBezTo>
                <a:cubicBezTo>
                  <a:pt x="3176757" y="3619813"/>
                  <a:pt x="3181069" y="3654600"/>
                  <a:pt x="3189125" y="3659839"/>
                </a:cubicBezTo>
                <a:cubicBezTo>
                  <a:pt x="3191518" y="3666815"/>
                  <a:pt x="3189857" y="3675779"/>
                  <a:pt x="3198077" y="3677681"/>
                </a:cubicBezTo>
                <a:cubicBezTo>
                  <a:pt x="3208136" y="3681475"/>
                  <a:pt x="3196345" y="3709561"/>
                  <a:pt x="3207094" y="3703876"/>
                </a:cubicBezTo>
                <a:cubicBezTo>
                  <a:pt x="3199084" y="3723751"/>
                  <a:pt x="3220453" y="3734396"/>
                  <a:pt x="3227016" y="3748633"/>
                </a:cubicBezTo>
                <a:cubicBezTo>
                  <a:pt x="3218663" y="3764666"/>
                  <a:pt x="3240667" y="3778725"/>
                  <a:pt x="3246806" y="3811324"/>
                </a:cubicBezTo>
                <a:cubicBezTo>
                  <a:pt x="3237058" y="3829063"/>
                  <a:pt x="3251097" y="3833247"/>
                  <a:pt x="3239091" y="3865102"/>
                </a:cubicBezTo>
                <a:cubicBezTo>
                  <a:pt x="3240755" y="3865725"/>
                  <a:pt x="3242340" y="3866659"/>
                  <a:pt x="3243800" y="3867874"/>
                </a:cubicBezTo>
                <a:cubicBezTo>
                  <a:pt x="3252276" y="3874935"/>
                  <a:pt x="3254724" y="3889782"/>
                  <a:pt x="3249268" y="3901031"/>
                </a:cubicBezTo>
                <a:cubicBezTo>
                  <a:pt x="3234180" y="3950514"/>
                  <a:pt x="3270886" y="3938724"/>
                  <a:pt x="3271850" y="3976535"/>
                </a:cubicBezTo>
                <a:cubicBezTo>
                  <a:pt x="3275333" y="4018513"/>
                  <a:pt x="3265836" y="4033210"/>
                  <a:pt x="3253128" y="4091308"/>
                </a:cubicBezTo>
                <a:cubicBezTo>
                  <a:pt x="3262530" y="4093945"/>
                  <a:pt x="3263925" y="4100312"/>
                  <a:pt x="3261491" y="4112665"/>
                </a:cubicBezTo>
                <a:cubicBezTo>
                  <a:pt x="3263824" y="4132845"/>
                  <a:pt x="3285122" y="4124005"/>
                  <a:pt x="3275235" y="4148543"/>
                </a:cubicBezTo>
                <a:cubicBezTo>
                  <a:pt x="3282222" y="4163609"/>
                  <a:pt x="3300717" y="4191930"/>
                  <a:pt x="3303406" y="4203059"/>
                </a:cubicBezTo>
                <a:cubicBezTo>
                  <a:pt x="3307769" y="4216879"/>
                  <a:pt x="3289765" y="4198911"/>
                  <a:pt x="3291377" y="4215304"/>
                </a:cubicBezTo>
                <a:cubicBezTo>
                  <a:pt x="3295421" y="4234470"/>
                  <a:pt x="3290844" y="4240556"/>
                  <a:pt x="3303627" y="4247412"/>
                </a:cubicBezTo>
                <a:cubicBezTo>
                  <a:pt x="3300302" y="4270043"/>
                  <a:pt x="3313094" y="4269840"/>
                  <a:pt x="3323715" y="4295574"/>
                </a:cubicBezTo>
                <a:cubicBezTo>
                  <a:pt x="3318854" y="4309546"/>
                  <a:pt x="3323708" y="4317748"/>
                  <a:pt x="3331757" y="4324626"/>
                </a:cubicBezTo>
                <a:cubicBezTo>
                  <a:pt x="3334500" y="4352298"/>
                  <a:pt x="3348521" y="4373553"/>
                  <a:pt x="3357571" y="4402594"/>
                </a:cubicBezTo>
                <a:cubicBezTo>
                  <a:pt x="3395421" y="4440113"/>
                  <a:pt x="3406716" y="4492429"/>
                  <a:pt x="3416883" y="4511276"/>
                </a:cubicBezTo>
                <a:lnTo>
                  <a:pt x="3418568" y="4515669"/>
                </a:lnTo>
                <a:cubicBezTo>
                  <a:pt x="3418685" y="4519956"/>
                  <a:pt x="3418801" y="4524244"/>
                  <a:pt x="3418918" y="4528531"/>
                </a:cubicBezTo>
                <a:cubicBezTo>
                  <a:pt x="3418727" y="4530191"/>
                  <a:pt x="3418537" y="4531850"/>
                  <a:pt x="3418346" y="4533510"/>
                </a:cubicBezTo>
                <a:cubicBezTo>
                  <a:pt x="3418215" y="4536889"/>
                  <a:pt x="3418462" y="4539065"/>
                  <a:pt x="3419005" y="4540494"/>
                </a:cubicBezTo>
                <a:lnTo>
                  <a:pt x="3424268" y="4595886"/>
                </a:lnTo>
                <a:cubicBezTo>
                  <a:pt x="3429156" y="4624362"/>
                  <a:pt x="3443934" y="4682306"/>
                  <a:pt x="3448330" y="4711348"/>
                </a:cubicBezTo>
                <a:lnTo>
                  <a:pt x="3445621" y="4714874"/>
                </a:lnTo>
                <a:cubicBezTo>
                  <a:pt x="3444103" y="4718397"/>
                  <a:pt x="3443735" y="4723077"/>
                  <a:pt x="3445980" y="4730345"/>
                </a:cubicBezTo>
                <a:lnTo>
                  <a:pt x="3446976" y="4731926"/>
                </a:lnTo>
                <a:lnTo>
                  <a:pt x="3443720" y="4745408"/>
                </a:lnTo>
                <a:cubicBezTo>
                  <a:pt x="3444756" y="4771155"/>
                  <a:pt x="3455466" y="4843107"/>
                  <a:pt x="3453194" y="4886406"/>
                </a:cubicBezTo>
                <a:cubicBezTo>
                  <a:pt x="3454856" y="4906631"/>
                  <a:pt x="3481235" y="5008239"/>
                  <a:pt x="3455210" y="5025296"/>
                </a:cubicBezTo>
                <a:cubicBezTo>
                  <a:pt x="3442202" y="5116320"/>
                  <a:pt x="3464654" y="5119078"/>
                  <a:pt x="3462841" y="5211091"/>
                </a:cubicBezTo>
                <a:cubicBezTo>
                  <a:pt x="3469390" y="5269669"/>
                  <a:pt x="3462794" y="5327391"/>
                  <a:pt x="3469385" y="5356669"/>
                </a:cubicBezTo>
                <a:cubicBezTo>
                  <a:pt x="3471479" y="5361935"/>
                  <a:pt x="3474277" y="5366825"/>
                  <a:pt x="3477268" y="5371683"/>
                </a:cubicBezTo>
                <a:lnTo>
                  <a:pt x="3478824" y="5374232"/>
                </a:lnTo>
                <a:lnTo>
                  <a:pt x="3486664" y="5427532"/>
                </a:lnTo>
                <a:lnTo>
                  <a:pt x="3499845" y="5523238"/>
                </a:lnTo>
                <a:cubicBezTo>
                  <a:pt x="3496480" y="5535759"/>
                  <a:pt x="3498126" y="5574631"/>
                  <a:pt x="3505782" y="5582050"/>
                </a:cubicBezTo>
                <a:cubicBezTo>
                  <a:pt x="3507640" y="5590169"/>
                  <a:pt x="3505294" y="5599602"/>
                  <a:pt x="3513368" y="5603412"/>
                </a:cubicBezTo>
                <a:cubicBezTo>
                  <a:pt x="3518549" y="5620896"/>
                  <a:pt x="3530454" y="5660930"/>
                  <a:pt x="3536869" y="5686953"/>
                </a:cubicBezTo>
                <a:cubicBezTo>
                  <a:pt x="3527290" y="5702684"/>
                  <a:pt x="3548216" y="5722678"/>
                  <a:pt x="3551859" y="5759548"/>
                </a:cubicBezTo>
                <a:cubicBezTo>
                  <a:pt x="3540751" y="5776843"/>
                  <a:pt x="3554471" y="5784377"/>
                  <a:pt x="3540024" y="5816599"/>
                </a:cubicBezTo>
                <a:cubicBezTo>
                  <a:pt x="3541640" y="5817630"/>
                  <a:pt x="3543154" y="5818984"/>
                  <a:pt x="3544521" y="5820619"/>
                </a:cubicBezTo>
                <a:cubicBezTo>
                  <a:pt x="3552455" y="5830118"/>
                  <a:pt x="3553767" y="5846834"/>
                  <a:pt x="3547449" y="5857956"/>
                </a:cubicBezTo>
                <a:cubicBezTo>
                  <a:pt x="3528571" y="5908761"/>
                  <a:pt x="3532186" y="5952107"/>
                  <a:pt x="3530253" y="5993572"/>
                </a:cubicBezTo>
                <a:cubicBezTo>
                  <a:pt x="3530522" y="6040113"/>
                  <a:pt x="3553891" y="6005695"/>
                  <a:pt x="3536734" y="6066404"/>
                </a:cubicBezTo>
                <a:cubicBezTo>
                  <a:pt x="3545935" y="6071268"/>
                  <a:pt x="3546842" y="6078512"/>
                  <a:pt x="3543461" y="6091477"/>
                </a:cubicBezTo>
                <a:cubicBezTo>
                  <a:pt x="3549602" y="6107585"/>
                  <a:pt x="3568275" y="6137061"/>
                  <a:pt x="3573577" y="6163051"/>
                </a:cubicBezTo>
                <a:cubicBezTo>
                  <a:pt x="3577046" y="6182032"/>
                  <a:pt x="3572259" y="6223892"/>
                  <a:pt x="3575275" y="6247420"/>
                </a:cubicBezTo>
                <a:cubicBezTo>
                  <a:pt x="3570217" y="6271412"/>
                  <a:pt x="3583023" y="6273898"/>
                  <a:pt x="3591673" y="6304222"/>
                </a:cubicBezTo>
                <a:cubicBezTo>
                  <a:pt x="3585743" y="6318440"/>
                  <a:pt x="3589967" y="6328418"/>
                  <a:pt x="3597489" y="6337624"/>
                </a:cubicBezTo>
                <a:cubicBezTo>
                  <a:pt x="3598113" y="6368401"/>
                  <a:pt x="3610504" y="6394558"/>
                  <a:pt x="3617330" y="6428161"/>
                </a:cubicBezTo>
                <a:cubicBezTo>
                  <a:pt x="3612404" y="6466489"/>
                  <a:pt x="3633001" y="6482393"/>
                  <a:pt x="3640218" y="6518318"/>
                </a:cubicBezTo>
                <a:cubicBezTo>
                  <a:pt x="3625420" y="6557419"/>
                  <a:pt x="3668862" y="6537820"/>
                  <a:pt x="3670788" y="6568733"/>
                </a:cubicBezTo>
                <a:cubicBezTo>
                  <a:pt x="3659124" y="6621466"/>
                  <a:pt x="3685482" y="6565072"/>
                  <a:pt x="3687763" y="6643164"/>
                </a:cubicBezTo>
                <a:cubicBezTo>
                  <a:pt x="3685396" y="6647995"/>
                  <a:pt x="3689317" y="6656838"/>
                  <a:pt x="3693097" y="6655183"/>
                </a:cubicBezTo>
                <a:cubicBezTo>
                  <a:pt x="3693444" y="6672318"/>
                  <a:pt x="3690193" y="6715787"/>
                  <a:pt x="3689847" y="6745974"/>
                </a:cubicBezTo>
                <a:cubicBezTo>
                  <a:pt x="3689583" y="6773144"/>
                  <a:pt x="3690048" y="6817635"/>
                  <a:pt x="3691023" y="6836306"/>
                </a:cubicBezTo>
                <a:lnTo>
                  <a:pt x="3695699" y="6858001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3" name="Рисунок 3" descr="Изображение выглядит как в помещении, несколько, магазин&#10;&#10;Автоматически созданное описание">
            <a:extLst>
              <a:ext uri="{FF2B5EF4-FFF2-40B4-BE49-F238E27FC236}">
                <a16:creationId xmlns="" xmlns:a16="http://schemas.microsoft.com/office/drawing/2014/main" id="{5BFFA5B9-0C51-4EAF-6431-EB3D52D282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665" r="18120"/>
          <a:stretch/>
        </p:blipFill>
        <p:spPr>
          <a:xfrm>
            <a:off x="8580467" y="10"/>
            <a:ext cx="3611533" cy="6857990"/>
          </a:xfrm>
          <a:custGeom>
            <a:avLst/>
            <a:gdLst/>
            <a:ahLst/>
            <a:cxnLst/>
            <a:rect l="l" t="t" r="r" b="b"/>
            <a:pathLst>
              <a:path w="3810000" h="6858000">
                <a:moveTo>
                  <a:pt x="95627" y="0"/>
                </a:moveTo>
                <a:lnTo>
                  <a:pt x="3810000" y="0"/>
                </a:lnTo>
                <a:lnTo>
                  <a:pt x="3810000" y="6858000"/>
                </a:lnTo>
                <a:lnTo>
                  <a:pt x="13132" y="6858000"/>
                </a:lnTo>
                <a:cubicBezTo>
                  <a:pt x="13183" y="6857363"/>
                  <a:pt x="13234" y="6856727"/>
                  <a:pt x="13284" y="6856090"/>
                </a:cubicBezTo>
                <a:lnTo>
                  <a:pt x="31566" y="6805847"/>
                </a:lnTo>
                <a:lnTo>
                  <a:pt x="30463" y="6715381"/>
                </a:lnTo>
                <a:cubicBezTo>
                  <a:pt x="29585" y="6714082"/>
                  <a:pt x="28597" y="6713038"/>
                  <a:pt x="27533" y="6712286"/>
                </a:cubicBezTo>
                <a:lnTo>
                  <a:pt x="31288" y="6698474"/>
                </a:lnTo>
                <a:lnTo>
                  <a:pt x="29901" y="6686264"/>
                </a:lnTo>
                <a:cubicBezTo>
                  <a:pt x="29591" y="6639749"/>
                  <a:pt x="29281" y="6593234"/>
                  <a:pt x="28971" y="6546719"/>
                </a:cubicBezTo>
                <a:cubicBezTo>
                  <a:pt x="23415" y="6502008"/>
                  <a:pt x="3087" y="6462057"/>
                  <a:pt x="310" y="6408337"/>
                </a:cubicBezTo>
                <a:cubicBezTo>
                  <a:pt x="-2468" y="6354617"/>
                  <a:pt x="14431" y="6312397"/>
                  <a:pt x="12307" y="6224401"/>
                </a:cubicBezTo>
                <a:lnTo>
                  <a:pt x="27152" y="6147415"/>
                </a:lnTo>
                <a:lnTo>
                  <a:pt x="39044" y="6093837"/>
                </a:lnTo>
                <a:cubicBezTo>
                  <a:pt x="47718" y="6039281"/>
                  <a:pt x="47985" y="5964495"/>
                  <a:pt x="46816" y="5915901"/>
                </a:cubicBezTo>
                <a:cubicBezTo>
                  <a:pt x="43189" y="5876557"/>
                  <a:pt x="47196" y="5863739"/>
                  <a:pt x="33533" y="5831562"/>
                </a:cubicBezTo>
                <a:cubicBezTo>
                  <a:pt x="27901" y="5792459"/>
                  <a:pt x="47408" y="5747455"/>
                  <a:pt x="46555" y="5710909"/>
                </a:cubicBezTo>
                <a:cubicBezTo>
                  <a:pt x="53188" y="5686865"/>
                  <a:pt x="49116" y="5615845"/>
                  <a:pt x="62461" y="5602222"/>
                </a:cubicBezTo>
                <a:cubicBezTo>
                  <a:pt x="64066" y="5572067"/>
                  <a:pt x="49594" y="5555548"/>
                  <a:pt x="56185" y="5529979"/>
                </a:cubicBezTo>
                <a:lnTo>
                  <a:pt x="67961" y="5458854"/>
                </a:lnTo>
                <a:lnTo>
                  <a:pt x="110939" y="5353584"/>
                </a:lnTo>
                <a:cubicBezTo>
                  <a:pt x="123070" y="5308303"/>
                  <a:pt x="110671" y="5307524"/>
                  <a:pt x="128276" y="5249764"/>
                </a:cubicBezTo>
                <a:cubicBezTo>
                  <a:pt x="137692" y="5218499"/>
                  <a:pt x="146153" y="5160067"/>
                  <a:pt x="156749" y="5116288"/>
                </a:cubicBezTo>
                <a:cubicBezTo>
                  <a:pt x="167347" y="5072508"/>
                  <a:pt x="184838" y="5010298"/>
                  <a:pt x="191855" y="4987089"/>
                </a:cubicBezTo>
                <a:lnTo>
                  <a:pt x="219824" y="4934095"/>
                </a:lnTo>
                <a:cubicBezTo>
                  <a:pt x="223315" y="4926170"/>
                  <a:pt x="231151" y="4920904"/>
                  <a:pt x="231137" y="4903120"/>
                </a:cubicBezTo>
                <a:lnTo>
                  <a:pt x="219738" y="4827391"/>
                </a:lnTo>
                <a:cubicBezTo>
                  <a:pt x="223928" y="4818620"/>
                  <a:pt x="227939" y="4809255"/>
                  <a:pt x="231597" y="4799440"/>
                </a:cubicBezTo>
                <a:lnTo>
                  <a:pt x="233480" y="4793512"/>
                </a:lnTo>
                <a:cubicBezTo>
                  <a:pt x="233423" y="4793432"/>
                  <a:pt x="233367" y="4793351"/>
                  <a:pt x="233310" y="4793271"/>
                </a:cubicBezTo>
                <a:cubicBezTo>
                  <a:pt x="233275" y="4791711"/>
                  <a:pt x="233728" y="4789662"/>
                  <a:pt x="234882" y="4786765"/>
                </a:cubicBezTo>
                <a:lnTo>
                  <a:pt x="236914" y="4782703"/>
                </a:lnTo>
                <a:lnTo>
                  <a:pt x="246329" y="4683644"/>
                </a:lnTo>
                <a:cubicBezTo>
                  <a:pt x="256294" y="4677568"/>
                  <a:pt x="256527" y="4667288"/>
                  <a:pt x="253823" y="4655204"/>
                </a:cubicBezTo>
                <a:cubicBezTo>
                  <a:pt x="259521" y="4631796"/>
                  <a:pt x="280440" y="4574275"/>
                  <a:pt x="280514" y="4543195"/>
                </a:cubicBezTo>
                <a:cubicBezTo>
                  <a:pt x="272112" y="4519880"/>
                  <a:pt x="251340" y="4505102"/>
                  <a:pt x="254268" y="4468722"/>
                </a:cubicBezTo>
                <a:cubicBezTo>
                  <a:pt x="266696" y="4435462"/>
                  <a:pt x="236001" y="4395418"/>
                  <a:pt x="252728" y="4353998"/>
                </a:cubicBezTo>
                <a:cubicBezTo>
                  <a:pt x="256750" y="4339008"/>
                  <a:pt x="256168" y="4294115"/>
                  <a:pt x="248123" y="4286542"/>
                </a:cubicBezTo>
                <a:cubicBezTo>
                  <a:pt x="246365" y="4277371"/>
                  <a:pt x="249194" y="4266107"/>
                  <a:pt x="240584" y="4262777"/>
                </a:cubicBezTo>
                <a:cubicBezTo>
                  <a:pt x="230221" y="4256829"/>
                  <a:pt x="246153" y="4222259"/>
                  <a:pt x="233949" y="4228340"/>
                </a:cubicBezTo>
                <a:cubicBezTo>
                  <a:pt x="244865" y="4203839"/>
                  <a:pt x="223150" y="4187902"/>
                  <a:pt x="217758" y="4169004"/>
                </a:cubicBezTo>
                <a:cubicBezTo>
                  <a:pt x="228596" y="4149446"/>
                  <a:pt x="206597" y="4129080"/>
                  <a:pt x="203797" y="4086781"/>
                </a:cubicBezTo>
                <a:cubicBezTo>
                  <a:pt x="216334" y="4065199"/>
                  <a:pt x="201740" y="4058317"/>
                  <a:pt x="218344" y="4018957"/>
                </a:cubicBezTo>
                <a:cubicBezTo>
                  <a:pt x="216630" y="4017979"/>
                  <a:pt x="215034" y="4016614"/>
                  <a:pt x="213609" y="4014902"/>
                </a:cubicBezTo>
                <a:cubicBezTo>
                  <a:pt x="205325" y="4004955"/>
                  <a:pt x="204424" y="3985729"/>
                  <a:pt x="211594" y="3971964"/>
                </a:cubicBezTo>
                <a:cubicBezTo>
                  <a:pt x="233561" y="3910433"/>
                  <a:pt x="230991" y="3860613"/>
                  <a:pt x="234357" y="3812226"/>
                </a:cubicBezTo>
                <a:cubicBezTo>
                  <a:pt x="235501" y="3758242"/>
                  <a:pt x="209185" y="3801364"/>
                  <a:pt x="229596" y="3728573"/>
                </a:cubicBezTo>
                <a:cubicBezTo>
                  <a:pt x="219804" y="3724174"/>
                  <a:pt x="219047" y="3715890"/>
                  <a:pt x="223099" y="3700384"/>
                </a:cubicBezTo>
                <a:cubicBezTo>
                  <a:pt x="222942" y="3674360"/>
                  <a:pt x="199034" y="3683312"/>
                  <a:pt x="212511" y="3653063"/>
                </a:cubicBezTo>
                <a:cubicBezTo>
                  <a:pt x="207582" y="3623616"/>
                  <a:pt x="199349" y="3555881"/>
                  <a:pt x="193522" y="3523704"/>
                </a:cubicBezTo>
                <a:cubicBezTo>
                  <a:pt x="199728" y="3495169"/>
                  <a:pt x="185963" y="3494025"/>
                  <a:pt x="177551" y="3460001"/>
                </a:cubicBezTo>
                <a:cubicBezTo>
                  <a:pt x="184399" y="3442692"/>
                  <a:pt x="180138" y="3431687"/>
                  <a:pt x="172293" y="3422022"/>
                </a:cubicBezTo>
                <a:cubicBezTo>
                  <a:pt x="172567" y="3386386"/>
                  <a:pt x="159982" y="3357707"/>
                  <a:pt x="153640" y="3319632"/>
                </a:cubicBezTo>
                <a:cubicBezTo>
                  <a:pt x="117352" y="3267571"/>
                  <a:pt x="111308" y="3199530"/>
                  <a:pt x="102580" y="3174350"/>
                </a:cubicBezTo>
                <a:lnTo>
                  <a:pt x="101281" y="3168555"/>
                </a:lnTo>
                <a:cubicBezTo>
                  <a:pt x="101655" y="3163067"/>
                  <a:pt x="102030" y="3157580"/>
                  <a:pt x="102403" y="3152092"/>
                </a:cubicBezTo>
                <a:lnTo>
                  <a:pt x="103597" y="3145797"/>
                </a:lnTo>
                <a:cubicBezTo>
                  <a:pt x="104132" y="3141497"/>
                  <a:pt x="104119" y="3138691"/>
                  <a:pt x="103701" y="3136806"/>
                </a:cubicBezTo>
                <a:lnTo>
                  <a:pt x="108221" y="3088993"/>
                </a:lnTo>
                <a:cubicBezTo>
                  <a:pt x="109464" y="3064872"/>
                  <a:pt x="113188" y="3030250"/>
                  <a:pt x="111158" y="2992081"/>
                </a:cubicBezTo>
                <a:cubicBezTo>
                  <a:pt x="109031" y="2944441"/>
                  <a:pt x="104226" y="2942439"/>
                  <a:pt x="105565" y="2902844"/>
                </a:cubicBezTo>
                <a:cubicBezTo>
                  <a:pt x="107874" y="2897323"/>
                  <a:pt x="101362" y="2801618"/>
                  <a:pt x="105102" y="2797375"/>
                </a:cubicBezTo>
                <a:cubicBezTo>
                  <a:pt x="86174" y="2744941"/>
                  <a:pt x="109804" y="2750735"/>
                  <a:pt x="107241" y="2691357"/>
                </a:cubicBezTo>
                <a:cubicBezTo>
                  <a:pt x="107811" y="2665349"/>
                  <a:pt x="115946" y="2561129"/>
                  <a:pt x="145888" y="2542201"/>
                </a:cubicBezTo>
                <a:cubicBezTo>
                  <a:pt x="170455" y="2427400"/>
                  <a:pt x="123634" y="2367849"/>
                  <a:pt x="136292" y="2250554"/>
                </a:cubicBezTo>
                <a:cubicBezTo>
                  <a:pt x="110877" y="2215639"/>
                  <a:pt x="134601" y="2180816"/>
                  <a:pt x="130310" y="2141581"/>
                </a:cubicBezTo>
                <a:cubicBezTo>
                  <a:pt x="154051" y="2149219"/>
                  <a:pt x="117587" y="2094975"/>
                  <a:pt x="144587" y="2089095"/>
                </a:cubicBezTo>
                <a:cubicBezTo>
                  <a:pt x="142952" y="2082142"/>
                  <a:pt x="140513" y="2075590"/>
                  <a:pt x="137867" y="2069059"/>
                </a:cubicBezTo>
                <a:lnTo>
                  <a:pt x="136492" y="2065634"/>
                </a:lnTo>
                <a:cubicBezTo>
                  <a:pt x="136216" y="2060851"/>
                  <a:pt x="135939" y="2056067"/>
                  <a:pt x="135663" y="2051284"/>
                </a:cubicBezTo>
                <a:lnTo>
                  <a:pt x="124268" y="1960184"/>
                </a:lnTo>
                <a:cubicBezTo>
                  <a:pt x="138968" y="1926370"/>
                  <a:pt x="111716" y="1914873"/>
                  <a:pt x="131257" y="1873060"/>
                </a:cubicBezTo>
                <a:cubicBezTo>
                  <a:pt x="136329" y="1857442"/>
                  <a:pt x="139083" y="1807624"/>
                  <a:pt x="131724" y="1797311"/>
                </a:cubicBezTo>
                <a:cubicBezTo>
                  <a:pt x="130673" y="1786740"/>
                  <a:pt x="134293" y="1774954"/>
                  <a:pt x="126063" y="1769201"/>
                </a:cubicBezTo>
                <a:cubicBezTo>
                  <a:pt x="116300" y="1760126"/>
                  <a:pt x="134551" y="1725705"/>
                  <a:pt x="122085" y="1729500"/>
                </a:cubicBezTo>
                <a:cubicBezTo>
                  <a:pt x="134648" y="1705012"/>
                  <a:pt x="114449" y="1682158"/>
                  <a:pt x="110543" y="1659949"/>
                </a:cubicBezTo>
                <a:cubicBezTo>
                  <a:pt x="122664" y="1640913"/>
                  <a:pt x="102513" y="1613087"/>
                  <a:pt x="102892" y="1565607"/>
                </a:cubicBezTo>
                <a:cubicBezTo>
                  <a:pt x="116835" y="1544742"/>
                  <a:pt x="102976" y="1533616"/>
                  <a:pt x="122245" y="1494057"/>
                </a:cubicBezTo>
                <a:cubicBezTo>
                  <a:pt x="120629" y="1492563"/>
                  <a:pt x="119160" y="1490668"/>
                  <a:pt x="117883" y="1488429"/>
                </a:cubicBezTo>
                <a:cubicBezTo>
                  <a:pt x="110465" y="1475431"/>
                  <a:pt x="111002" y="1453942"/>
                  <a:pt x="119083" y="1440433"/>
                </a:cubicBezTo>
                <a:cubicBezTo>
                  <a:pt x="145274" y="1377630"/>
                  <a:pt x="146438" y="1321884"/>
                  <a:pt x="153340" y="1269148"/>
                </a:cubicBezTo>
                <a:cubicBezTo>
                  <a:pt x="158467" y="1209690"/>
                  <a:pt x="129360" y="1251077"/>
                  <a:pt x="154855" y="1175439"/>
                </a:cubicBezTo>
                <a:cubicBezTo>
                  <a:pt x="145538" y="1168218"/>
                  <a:pt x="145408" y="1158868"/>
                  <a:pt x="150548" y="1142685"/>
                </a:cubicBezTo>
                <a:cubicBezTo>
                  <a:pt x="152321" y="1113850"/>
                  <a:pt x="128121" y="1118007"/>
                  <a:pt x="143630" y="1087778"/>
                </a:cubicBezTo>
                <a:cubicBezTo>
                  <a:pt x="139451" y="1064261"/>
                  <a:pt x="125971" y="1018012"/>
                  <a:pt x="125476" y="1001580"/>
                </a:cubicBezTo>
                <a:cubicBezTo>
                  <a:pt x="123958" y="976962"/>
                  <a:pt x="134851" y="962709"/>
                  <a:pt x="134526" y="940069"/>
                </a:cubicBezTo>
                <a:cubicBezTo>
                  <a:pt x="142751" y="909988"/>
                  <a:pt x="129284" y="905409"/>
                  <a:pt x="123523" y="865739"/>
                </a:cubicBezTo>
                <a:cubicBezTo>
                  <a:pt x="131549" y="848234"/>
                  <a:pt x="128173" y="835030"/>
                  <a:pt x="121164" y="822450"/>
                </a:cubicBezTo>
                <a:cubicBezTo>
                  <a:pt x="124077" y="783082"/>
                  <a:pt x="113811" y="748321"/>
                  <a:pt x="110389" y="704665"/>
                </a:cubicBezTo>
                <a:cubicBezTo>
                  <a:pt x="120144" y="656264"/>
                  <a:pt x="99869" y="633697"/>
                  <a:pt x="96299" y="587032"/>
                </a:cubicBezTo>
                <a:cubicBezTo>
                  <a:pt x="87861" y="539988"/>
                  <a:pt x="66571" y="452493"/>
                  <a:pt x="59759" y="422399"/>
                </a:cubicBezTo>
                <a:cubicBezTo>
                  <a:pt x="62865" y="416491"/>
                  <a:pt x="59682" y="404768"/>
                  <a:pt x="55429" y="406467"/>
                </a:cubicBezTo>
                <a:cubicBezTo>
                  <a:pt x="56742" y="400038"/>
                  <a:pt x="64884" y="384166"/>
                  <a:pt x="58062" y="383409"/>
                </a:cubicBezTo>
                <a:cubicBezTo>
                  <a:pt x="57210" y="351894"/>
                  <a:pt x="61145" y="320031"/>
                  <a:pt x="69487" y="290892"/>
                </a:cubicBezTo>
                <a:cubicBezTo>
                  <a:pt x="57686" y="231306"/>
                  <a:pt x="89539" y="260845"/>
                  <a:pt x="86198" y="217175"/>
                </a:cubicBezTo>
                <a:cubicBezTo>
                  <a:pt x="72715" y="183379"/>
                  <a:pt x="83646" y="168958"/>
                  <a:pt x="74643" y="129155"/>
                </a:cubicBezTo>
                <a:cubicBezTo>
                  <a:pt x="96697" y="112411"/>
                  <a:pt x="72236" y="90977"/>
                  <a:pt x="78417" y="74202"/>
                </a:cubicBezTo>
                <a:cubicBezTo>
                  <a:pt x="59029" y="57686"/>
                  <a:pt x="81827" y="29115"/>
                  <a:pt x="94183" y="468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8035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562</Words>
  <Application>Microsoft Office PowerPoint</Application>
  <PresentationFormat>Широкоэкранный</PresentationFormat>
  <Paragraphs>134</Paragraphs>
  <Slides>19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Arial Black</vt:lpstr>
      <vt:lpstr>Bauhaus 93</vt:lpstr>
      <vt:lpstr>Calibri</vt:lpstr>
      <vt:lpstr>Calibri Light</vt:lpstr>
      <vt:lpstr>Office Theme</vt:lpstr>
      <vt:lpstr>Презентация PowerPoint</vt:lpstr>
      <vt:lpstr>ЦВЕТОЧНЫЙ МАГАЗИН</vt:lpstr>
      <vt:lpstr>Презентация PowerPoint</vt:lpstr>
      <vt:lpstr>Презентация PowerPoint</vt:lpstr>
      <vt:lpstr>Презентация PowerPoint</vt:lpstr>
      <vt:lpstr>Необходимо так же приобрести следующее оборудование:</vt:lpstr>
      <vt:lpstr>Презентация PowerPoint</vt:lpstr>
      <vt:lpstr>Ассортимент предлагаемого товара:</vt:lpstr>
      <vt:lpstr>Ассортимент цветов:</vt:lpstr>
      <vt:lpstr>Презентация PowerPoint</vt:lpstr>
      <vt:lpstr>Перспективы развития магазина:</vt:lpstr>
      <vt:lpstr>Презентация PowerPoint</vt:lpstr>
      <vt:lpstr>Специально для вас:</vt:lpstr>
      <vt:lpstr>Презентация PowerPoint</vt:lpstr>
      <vt:lpstr>Оформление свадебных букетов</vt:lpstr>
      <vt:lpstr>Ежемесячные расходы на работу магазина: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MSI</dc:creator>
  <cp:lastModifiedBy>User</cp:lastModifiedBy>
  <cp:revision>40</cp:revision>
  <cp:lastPrinted>2023-04-02T16:51:53Z</cp:lastPrinted>
  <dcterms:created xsi:type="dcterms:W3CDTF">2023-04-01T09:46:54Z</dcterms:created>
  <dcterms:modified xsi:type="dcterms:W3CDTF">2023-04-06T19:42:23Z</dcterms:modified>
</cp:coreProperties>
</file>