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41874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321030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E122F6-AE1E-4A3C-9C6B-446242582DBA}"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960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814511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E122F6-AE1E-4A3C-9C6B-446242582DBA}"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3813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1529307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3609051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1564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24490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5354F-3707-45DE-A2DC-A5F0C96D9AB1}" type="datetimeFigureOut">
              <a:rPr lang="ru-RU" smtClean="0"/>
              <a:t>08.12.2024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120739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763502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055354F-3707-45DE-A2DC-A5F0C96D9AB1}" type="datetimeFigureOut">
              <a:rPr lang="ru-RU" smtClean="0"/>
              <a:t>08.12.2024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40303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055354F-3707-45DE-A2DC-A5F0C96D9AB1}" type="datetimeFigureOut">
              <a:rPr lang="ru-RU" smtClean="0"/>
              <a:t>08.12.2024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46863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5354F-3707-45DE-A2DC-A5F0C96D9AB1}" type="datetimeFigureOut">
              <a:rPr lang="ru-RU" smtClean="0"/>
              <a:t>08.12.2024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44209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422981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055354F-3707-45DE-A2DC-A5F0C96D9AB1}" type="datetimeFigureOut">
              <a:rPr lang="ru-RU" smtClean="0"/>
              <a:t>08.12.2024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E122F6-AE1E-4A3C-9C6B-446242582DBA}" type="slidenum">
              <a:rPr lang="ru-RU" smtClean="0"/>
              <a:t>‹#›</a:t>
            </a:fld>
            <a:endParaRPr lang="ru-RU"/>
          </a:p>
        </p:txBody>
      </p:sp>
    </p:spTree>
    <p:extLst>
      <p:ext uri="{BB962C8B-B14F-4D97-AF65-F5344CB8AC3E}">
        <p14:creationId xmlns:p14="http://schemas.microsoft.com/office/powerpoint/2010/main" val="279685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55354F-3707-45DE-A2DC-A5F0C96D9AB1}" type="datetimeFigureOut">
              <a:rPr lang="ru-RU" smtClean="0"/>
              <a:t>08.12.2024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6E122F6-AE1E-4A3C-9C6B-446242582DBA}" type="slidenum">
              <a:rPr lang="ru-RU" smtClean="0"/>
              <a:t>‹#›</a:t>
            </a:fld>
            <a:endParaRPr lang="ru-RU"/>
          </a:p>
        </p:txBody>
      </p:sp>
    </p:spTree>
    <p:extLst>
      <p:ext uri="{BB962C8B-B14F-4D97-AF65-F5344CB8AC3E}">
        <p14:creationId xmlns:p14="http://schemas.microsoft.com/office/powerpoint/2010/main" val="395468872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DE6FDF-E71F-464F-B676-7D6FAC8B618E}"/>
              </a:ext>
            </a:extLst>
          </p:cNvPr>
          <p:cNvSpPr>
            <a:spLocks noGrp="1"/>
          </p:cNvSpPr>
          <p:nvPr>
            <p:ph type="ctrTitle"/>
          </p:nvPr>
        </p:nvSpPr>
        <p:spPr>
          <a:xfrm>
            <a:off x="684211" y="685799"/>
            <a:ext cx="10849028" cy="5203724"/>
          </a:xfrm>
        </p:spPr>
        <p:txBody>
          <a:bodyPr>
            <a:normAutofit/>
          </a:bodyPr>
          <a:lstStyle/>
          <a:p>
            <a:pPr algn="ctr"/>
            <a:r>
              <a:rPr lang="ru-RU" sz="3600" dirty="0"/>
              <a:t>Индивидуальный предприниматель</a:t>
            </a:r>
            <a:br>
              <a:rPr lang="ru-RU" sz="3600" dirty="0"/>
            </a:br>
            <a:br>
              <a:rPr lang="ru-RU" sz="3600" dirty="0"/>
            </a:br>
            <a:r>
              <a:rPr lang="ru-RU" sz="3600" dirty="0"/>
              <a:t>Карнаухова Оксана Александровна</a:t>
            </a:r>
            <a:br>
              <a:rPr lang="ru-RU" sz="3600" dirty="0"/>
            </a:br>
            <a:br>
              <a:rPr lang="ru-RU" sz="3600" dirty="0"/>
            </a:br>
            <a:br>
              <a:rPr lang="ru-RU" sz="3600" dirty="0"/>
            </a:br>
            <a:br>
              <a:rPr lang="ru-RU" sz="3600" dirty="0"/>
            </a:br>
            <a:endParaRPr lang="ru-RU" sz="3600" dirty="0"/>
          </a:p>
        </p:txBody>
      </p:sp>
    </p:spTree>
    <p:extLst>
      <p:ext uri="{BB962C8B-B14F-4D97-AF65-F5344CB8AC3E}">
        <p14:creationId xmlns:p14="http://schemas.microsoft.com/office/powerpoint/2010/main" val="1232371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F3ECFA-010E-4CA2-83C2-AD784D16E750}"/>
              </a:ext>
            </a:extLst>
          </p:cNvPr>
          <p:cNvSpPr>
            <a:spLocks noGrp="1"/>
          </p:cNvSpPr>
          <p:nvPr>
            <p:ph type="title"/>
          </p:nvPr>
        </p:nvSpPr>
        <p:spPr/>
        <p:txBody>
          <a:bodyPr>
            <a:normAutofit/>
          </a:bodyPr>
          <a:lstStyle/>
          <a:p>
            <a:r>
              <a:rPr lang="ru-RU" sz="2800" b="0" i="0" dirty="0">
                <a:solidFill>
                  <a:srgbClr val="262626"/>
                </a:solidFill>
                <a:effectLst/>
                <a:latin typeface="ui-sans-serif"/>
              </a:rPr>
              <a:t>„Выбери себе работу по душе, и тебе не придётся работать ни одного дня в своей жизни.“ —  Конфуций</a:t>
            </a:r>
            <a:endParaRPr lang="ru-RU" sz="2800" dirty="0"/>
          </a:p>
        </p:txBody>
      </p:sp>
      <p:pic>
        <p:nvPicPr>
          <p:cNvPr id="12" name="Объект 11">
            <a:extLst>
              <a:ext uri="{FF2B5EF4-FFF2-40B4-BE49-F238E27FC236}">
                <a16:creationId xmlns:a16="http://schemas.microsoft.com/office/drawing/2014/main" id="{B7E5DBED-6DB2-4E80-84CE-4954E0AFA61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747520" y="2442382"/>
            <a:ext cx="2480756" cy="3506371"/>
          </a:xfrm>
        </p:spPr>
      </p:pic>
      <p:sp>
        <p:nvSpPr>
          <p:cNvPr id="4" name="Объект 3">
            <a:extLst>
              <a:ext uri="{FF2B5EF4-FFF2-40B4-BE49-F238E27FC236}">
                <a16:creationId xmlns:a16="http://schemas.microsoft.com/office/drawing/2014/main" id="{55C0DE3B-9B03-4435-85B8-214591A033C7}"/>
              </a:ext>
            </a:extLst>
          </p:cNvPr>
          <p:cNvSpPr>
            <a:spLocks noGrp="1"/>
          </p:cNvSpPr>
          <p:nvPr>
            <p:ph sz="half" idx="2"/>
          </p:nvPr>
        </p:nvSpPr>
        <p:spPr>
          <a:xfrm>
            <a:off x="2753032" y="2126222"/>
            <a:ext cx="5456903" cy="4107668"/>
          </a:xfrm>
        </p:spPr>
        <p:txBody>
          <a:bodyPr>
            <a:normAutofit lnSpcReduction="10000"/>
          </a:bodyPr>
          <a:lstStyle/>
          <a:p>
            <a:pPr marL="0" indent="0">
              <a:buNone/>
            </a:pPr>
            <a:br>
              <a:rPr lang="ru-RU" dirty="0"/>
            </a:br>
            <a:r>
              <a:rPr lang="ru-RU" dirty="0"/>
              <a:t>Мой путь в предпринимательство начался в 2022, в достаточно непростое для экономики время.</a:t>
            </a:r>
          </a:p>
          <a:p>
            <a:pPr marL="0" indent="0">
              <a:buNone/>
            </a:pPr>
            <a:endParaRPr lang="ru-RU" dirty="0"/>
          </a:p>
          <a:p>
            <a:pPr marL="0" indent="0">
              <a:buNone/>
            </a:pPr>
            <a:r>
              <a:rPr lang="ru-RU" dirty="0"/>
              <a:t>Ключевым моментом для меня была возможность самостоятельно планировать свой рабочий день, уделять достаточно времени семье, развиваться профессионально.</a:t>
            </a:r>
          </a:p>
          <a:p>
            <a:pPr marL="0" indent="0">
              <a:buNone/>
            </a:pPr>
            <a:r>
              <a:rPr lang="ru-RU" dirty="0"/>
              <a:t>Пересмотрев достаточно много вакансии… было принято смелое решение идти в предприниматели и открывать свой бизнес- небольшой продуктовый магазин. </a:t>
            </a:r>
          </a:p>
        </p:txBody>
      </p:sp>
    </p:spTree>
    <p:extLst>
      <p:ext uri="{BB962C8B-B14F-4D97-AF65-F5344CB8AC3E}">
        <p14:creationId xmlns:p14="http://schemas.microsoft.com/office/powerpoint/2010/main" val="625317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F98B4C8-DEDB-45D5-AF5B-B962357A1FF8}"/>
              </a:ext>
            </a:extLst>
          </p:cNvPr>
          <p:cNvSpPr>
            <a:spLocks noGrp="1"/>
          </p:cNvSpPr>
          <p:nvPr>
            <p:ph idx="1"/>
          </p:nvPr>
        </p:nvSpPr>
        <p:spPr>
          <a:xfrm>
            <a:off x="2589212" y="983226"/>
            <a:ext cx="8915400" cy="4927996"/>
          </a:xfrm>
        </p:spPr>
        <p:txBody>
          <a:bodyPr/>
          <a:lstStyle/>
          <a:p>
            <a:pPr marL="0" indent="0">
              <a:buNone/>
            </a:pPr>
            <a:r>
              <a:rPr lang="ru-RU" dirty="0"/>
              <a:t>По образованию я клинический психолог, очень далека от бизнесовых профессий, таких как юрист или бухгалтер.</a:t>
            </a:r>
          </a:p>
          <a:p>
            <a:pPr marL="0" indent="0">
              <a:buNone/>
            </a:pPr>
            <a:r>
              <a:rPr lang="ru-RU" dirty="0"/>
              <a:t>Поэтому на момент открытия бизнеса самым первым вопросом был вопрос формы ведения бизнеса…</a:t>
            </a:r>
          </a:p>
          <a:p>
            <a:pPr marL="0" indent="0">
              <a:buNone/>
            </a:pPr>
            <a:r>
              <a:rPr lang="ru-RU" dirty="0"/>
              <a:t>В законодательство РФ предусматривает выбор:</a:t>
            </a:r>
          </a:p>
          <a:p>
            <a:pPr algn="l">
              <a:buFont typeface="Arial" panose="020B0604020202020204" pitchFamily="34" charset="0"/>
              <a:buChar char="•"/>
            </a:pPr>
            <a:r>
              <a:rPr lang="ru-RU" b="0" i="0" dirty="0">
                <a:solidFill>
                  <a:srgbClr val="1F1F1F"/>
                </a:solidFill>
                <a:effectLst/>
                <a:latin typeface="Google Sans"/>
              </a:rPr>
              <a:t>индивидуальный предприниматель;</a:t>
            </a:r>
          </a:p>
          <a:p>
            <a:pPr algn="l">
              <a:buFont typeface="Arial" panose="020B0604020202020204" pitchFamily="34" charset="0"/>
              <a:buChar char="•"/>
            </a:pPr>
            <a:r>
              <a:rPr lang="ru-RU" b="0" i="0" dirty="0">
                <a:solidFill>
                  <a:srgbClr val="1F1F1F"/>
                </a:solidFill>
                <a:effectLst/>
                <a:latin typeface="Google Sans"/>
              </a:rPr>
              <a:t>товарищество;</a:t>
            </a:r>
          </a:p>
          <a:p>
            <a:pPr algn="l">
              <a:buFont typeface="Arial" panose="020B0604020202020204" pitchFamily="34" charset="0"/>
              <a:buChar char="•"/>
            </a:pPr>
            <a:r>
              <a:rPr lang="ru-RU" b="0" i="0" dirty="0">
                <a:solidFill>
                  <a:srgbClr val="1F1F1F"/>
                </a:solidFill>
                <a:effectLst/>
                <a:latin typeface="Google Sans"/>
              </a:rPr>
              <a:t>кооператив;</a:t>
            </a:r>
          </a:p>
          <a:p>
            <a:pPr algn="l">
              <a:buFont typeface="Arial" panose="020B0604020202020204" pitchFamily="34" charset="0"/>
              <a:buChar char="•"/>
            </a:pPr>
            <a:r>
              <a:rPr lang="ru-RU" b="0" i="0" dirty="0">
                <a:solidFill>
                  <a:srgbClr val="1F1F1F"/>
                </a:solidFill>
                <a:effectLst/>
                <a:latin typeface="Google Sans"/>
              </a:rPr>
              <a:t>общество с ограниченной ответственностью;</a:t>
            </a:r>
          </a:p>
          <a:p>
            <a:pPr algn="l">
              <a:buFont typeface="Arial" panose="020B0604020202020204" pitchFamily="34" charset="0"/>
              <a:buChar char="•"/>
            </a:pPr>
            <a:r>
              <a:rPr lang="ru-RU" b="0" i="0" dirty="0">
                <a:solidFill>
                  <a:srgbClr val="1F1F1F"/>
                </a:solidFill>
                <a:effectLst/>
                <a:latin typeface="Google Sans"/>
              </a:rPr>
              <a:t>акционерное общество.</a:t>
            </a:r>
          </a:p>
          <a:p>
            <a:pPr marL="0" indent="0">
              <a:buNone/>
            </a:pPr>
            <a:r>
              <a:rPr lang="ru-RU" dirty="0"/>
              <a:t>Учитывая, что планировала небольшой бизнес-продуктовый магазин, выбирала между Индивидуальным предпринимательством и обществом с ограниченной ответственностью.</a:t>
            </a:r>
          </a:p>
        </p:txBody>
      </p:sp>
    </p:spTree>
    <p:extLst>
      <p:ext uri="{BB962C8B-B14F-4D97-AF65-F5344CB8AC3E}">
        <p14:creationId xmlns:p14="http://schemas.microsoft.com/office/powerpoint/2010/main" val="157376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Объект 9">
            <a:extLst>
              <a:ext uri="{FF2B5EF4-FFF2-40B4-BE49-F238E27FC236}">
                <a16:creationId xmlns:a16="http://schemas.microsoft.com/office/drawing/2014/main" id="{131CE1D7-113F-4CFF-9F00-CDB7FB0880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6528" y="0"/>
            <a:ext cx="3385368" cy="2234278"/>
          </a:xfrm>
        </p:spPr>
      </p:pic>
      <p:sp>
        <p:nvSpPr>
          <p:cNvPr id="6" name="Заголовок 5">
            <a:extLst>
              <a:ext uri="{FF2B5EF4-FFF2-40B4-BE49-F238E27FC236}">
                <a16:creationId xmlns:a16="http://schemas.microsoft.com/office/drawing/2014/main" id="{27EDE5B0-FD3B-457B-BCE4-03AA2380F9EB}"/>
              </a:ext>
            </a:extLst>
          </p:cNvPr>
          <p:cNvSpPr>
            <a:spLocks noGrp="1"/>
          </p:cNvSpPr>
          <p:nvPr>
            <p:ph type="title"/>
          </p:nvPr>
        </p:nvSpPr>
        <p:spPr>
          <a:xfrm>
            <a:off x="2566219" y="1209368"/>
            <a:ext cx="8426246" cy="4906297"/>
          </a:xfrm>
        </p:spPr>
        <p:txBody>
          <a:bodyPr>
            <a:normAutofit fontScale="90000"/>
          </a:bodyPr>
          <a:lstStyle/>
          <a:p>
            <a:r>
              <a:rPr lang="ru-RU" sz="2000" dirty="0"/>
              <a:t>Вторым по степени важности вопросом был</a:t>
            </a:r>
            <a:br>
              <a:rPr lang="ru-RU" sz="2000" dirty="0"/>
            </a:br>
            <a:r>
              <a:rPr lang="ru-RU" sz="2000" dirty="0"/>
              <a:t> выбор системы налогообложения. </a:t>
            </a:r>
            <a:br>
              <a:rPr lang="ru-RU" sz="2000" dirty="0"/>
            </a:br>
            <a:br>
              <a:rPr lang="ru-RU" sz="2000" dirty="0"/>
            </a:br>
            <a:r>
              <a:rPr lang="ru-RU" sz="2000" dirty="0"/>
              <a:t>При решении данного вопроса я уже </a:t>
            </a:r>
            <a:br>
              <a:rPr lang="ru-RU" sz="2000" dirty="0"/>
            </a:br>
            <a:r>
              <a:rPr lang="ru-RU" sz="2000" dirty="0"/>
              <a:t>обратилась за консультацией в консалтинговую компанию, понимая, что информации полученной из интернета и Налогового Кодекса РФ недостаточно, нужен профессиональный взгляд на данный вопрос.</a:t>
            </a:r>
            <a:br>
              <a:rPr lang="ru-RU" sz="2000" dirty="0"/>
            </a:br>
            <a:br>
              <a:rPr lang="ru-RU" sz="2000" dirty="0"/>
            </a:br>
            <a:r>
              <a:rPr lang="ru-RU" sz="2000" dirty="0"/>
              <a:t>И не зря, была рассчитана налоговая нагрузка, выбран оптимальный режим налогообложения.</a:t>
            </a:r>
            <a:br>
              <a:rPr lang="ru-RU" sz="2000" dirty="0"/>
            </a:br>
            <a:br>
              <a:rPr lang="ru-RU" sz="2000" dirty="0"/>
            </a:br>
            <a:r>
              <a:rPr lang="ru-RU" sz="2000" dirty="0"/>
              <a:t>В ходе консультации я узнала, что патентный режим налогообложения доступен только для ИП, а это для моего будущего бизнеса является наиболее подходящим режимом налогообложения, так как не требуется доскональное ведение бухгалтерского учета и довольно низкая налоговая нагрузка. </a:t>
            </a:r>
            <a:br>
              <a:rPr lang="ru-RU" sz="2000" dirty="0"/>
            </a:br>
            <a:endParaRPr lang="ru-RU" sz="2000" dirty="0"/>
          </a:p>
        </p:txBody>
      </p:sp>
    </p:spTree>
    <p:extLst>
      <p:ext uri="{BB962C8B-B14F-4D97-AF65-F5344CB8AC3E}">
        <p14:creationId xmlns:p14="http://schemas.microsoft.com/office/powerpoint/2010/main" val="1936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34298C4A-3727-4278-9D6F-2009E71AA8A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93579" y="412955"/>
            <a:ext cx="3958741" cy="1956619"/>
          </a:xfrm>
        </p:spPr>
      </p:pic>
      <p:sp>
        <p:nvSpPr>
          <p:cNvPr id="6" name="Заголовок 5">
            <a:extLst>
              <a:ext uri="{FF2B5EF4-FFF2-40B4-BE49-F238E27FC236}">
                <a16:creationId xmlns:a16="http://schemas.microsoft.com/office/drawing/2014/main" id="{5B5CDD30-1622-4DE6-8140-00E4C07224AF}"/>
              </a:ext>
            </a:extLst>
          </p:cNvPr>
          <p:cNvSpPr>
            <a:spLocks noGrp="1"/>
          </p:cNvSpPr>
          <p:nvPr>
            <p:ph type="title"/>
          </p:nvPr>
        </p:nvSpPr>
        <p:spPr>
          <a:xfrm>
            <a:off x="2389239" y="707923"/>
            <a:ext cx="9463081" cy="5737121"/>
          </a:xfrm>
        </p:spPr>
        <p:txBody>
          <a:bodyPr>
            <a:normAutofit/>
          </a:bodyPr>
          <a:lstStyle/>
          <a:p>
            <a:r>
              <a:rPr lang="ru-RU" sz="2000" dirty="0"/>
              <a:t>Следующим важным вопросом было  </a:t>
            </a:r>
            <a:br>
              <a:rPr lang="ru-RU" sz="2000" dirty="0"/>
            </a:br>
            <a:r>
              <a:rPr lang="ru-RU" sz="2000" dirty="0"/>
              <a:t>организовать </a:t>
            </a:r>
            <a:br>
              <a:rPr lang="ru-RU" sz="2000" dirty="0"/>
            </a:br>
            <a:r>
              <a:rPr lang="ru-RU" sz="2000" dirty="0"/>
              <a:t>учет в торговой точке и наладить работу</a:t>
            </a:r>
            <a:br>
              <a:rPr lang="ru-RU" sz="2000" dirty="0"/>
            </a:br>
            <a:r>
              <a:rPr lang="ru-RU" sz="2000" dirty="0"/>
              <a:t> касс.</a:t>
            </a:r>
            <a:br>
              <a:rPr lang="ru-RU" sz="2000" dirty="0"/>
            </a:br>
            <a:r>
              <a:rPr lang="ru-RU" sz="2000" dirty="0"/>
              <a:t>В нашем случае выгоднее и удобнее </a:t>
            </a:r>
            <a:br>
              <a:rPr lang="ru-RU" sz="2000" dirty="0"/>
            </a:br>
            <a:r>
              <a:rPr lang="ru-RU" sz="2000" dirty="0"/>
              <a:t>было взять </a:t>
            </a:r>
            <a:br>
              <a:rPr lang="ru-RU" sz="2000" dirty="0"/>
            </a:br>
            <a:r>
              <a:rPr lang="ru-RU" sz="2000" dirty="0"/>
              <a:t>кассовое оборудование и </a:t>
            </a:r>
            <a:r>
              <a:rPr lang="ru-RU" sz="2000" dirty="0" err="1"/>
              <a:t>товароучетную</a:t>
            </a:r>
            <a:r>
              <a:rPr lang="ru-RU" sz="2000" dirty="0"/>
              <a:t> программу в аренду.</a:t>
            </a:r>
            <a:br>
              <a:rPr lang="ru-RU" sz="2000" dirty="0"/>
            </a:br>
            <a:r>
              <a:rPr lang="ru-RU" sz="2000" dirty="0"/>
              <a:t>Так как на момент открытия бизнеса были вложены достаточно серьезные инвестиции, куплены товары, торговое оборудование. Выбор помещения был сделан еще на начальных этапах, когда появилась идея открыть свой магазин.</a:t>
            </a:r>
            <a:br>
              <a:rPr lang="ru-RU" sz="2000" dirty="0"/>
            </a:br>
            <a:r>
              <a:rPr lang="ru-RU" sz="2000" dirty="0"/>
              <a:t>Четвертым вопросом был поиск персонала, так как первые три месяца магазином занималась я сама, но оборот магазина увеличивался, одной стало сложнее справляться , да  и переговоры с поставщиками и их поиск оказались достаточно энергозатратным процессом, через 2 месяца собеседований штат магазина был укомплектован, кадры подобраны.</a:t>
            </a:r>
          </a:p>
        </p:txBody>
      </p:sp>
    </p:spTree>
    <p:extLst>
      <p:ext uri="{BB962C8B-B14F-4D97-AF65-F5344CB8AC3E}">
        <p14:creationId xmlns:p14="http://schemas.microsoft.com/office/powerpoint/2010/main" val="185571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DD75C372-35DB-4009-B124-3BE4AB1B8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2977" y="399626"/>
            <a:ext cx="3239422" cy="1989612"/>
          </a:xfrm>
          <a:prstGeom prst="rect">
            <a:avLst/>
          </a:prstGeom>
        </p:spPr>
      </p:pic>
      <p:sp>
        <p:nvSpPr>
          <p:cNvPr id="3" name="Объект 2">
            <a:extLst>
              <a:ext uri="{FF2B5EF4-FFF2-40B4-BE49-F238E27FC236}">
                <a16:creationId xmlns:a16="http://schemas.microsoft.com/office/drawing/2014/main" id="{66B00035-BC91-4DEF-94CA-BF0B56755EC0}"/>
              </a:ext>
            </a:extLst>
          </p:cNvPr>
          <p:cNvSpPr>
            <a:spLocks noGrp="1"/>
          </p:cNvSpPr>
          <p:nvPr>
            <p:ph idx="1"/>
          </p:nvPr>
        </p:nvSpPr>
        <p:spPr>
          <a:xfrm>
            <a:off x="2589212" y="717755"/>
            <a:ext cx="8915400" cy="5193467"/>
          </a:xfrm>
        </p:spPr>
        <p:txBody>
          <a:bodyPr/>
          <a:lstStyle/>
          <a:p>
            <a:pPr marL="0" indent="0">
              <a:buNone/>
            </a:pPr>
            <a:r>
              <a:rPr lang="ru-RU" dirty="0"/>
              <a:t>Являясь предпринимателем с 2 летним стажем</a:t>
            </a:r>
          </a:p>
          <a:p>
            <a:pPr marL="0" indent="0">
              <a:buNone/>
            </a:pPr>
            <a:r>
              <a:rPr lang="ru-RU" dirty="0"/>
              <a:t> могу сказать следующее:</a:t>
            </a:r>
          </a:p>
          <a:p>
            <a:r>
              <a:rPr lang="ru-RU" dirty="0"/>
              <a:t> если есть цель, то надо к ней обязательно </a:t>
            </a:r>
          </a:p>
          <a:p>
            <a:pPr marL="0" indent="0">
              <a:buNone/>
            </a:pPr>
            <a:r>
              <a:rPr lang="ru-RU" dirty="0"/>
              <a:t>стремиться</a:t>
            </a:r>
          </a:p>
          <a:p>
            <a:r>
              <a:rPr lang="ru-RU" dirty="0"/>
              <a:t> в случае неудачи или при решении сложных вопросов очень мотивируют фразы</a:t>
            </a:r>
          </a:p>
          <a:p>
            <a:pPr marL="0" indent="0">
              <a:buNone/>
            </a:pPr>
            <a:endParaRPr lang="ru-RU" dirty="0"/>
          </a:p>
          <a:p>
            <a:pPr marL="0" indent="0">
              <a:buNone/>
            </a:pPr>
            <a:r>
              <a:rPr lang="ru-RU" dirty="0"/>
              <a:t>- Илон Маска : «</a:t>
            </a:r>
            <a:r>
              <a:rPr lang="ru-RU" b="0" i="0" dirty="0">
                <a:solidFill>
                  <a:srgbClr val="000000"/>
                </a:solidFill>
                <a:effectLst/>
                <a:latin typeface="Gilroy"/>
              </a:rPr>
              <a:t>Ошибки совершать не страшно. Главное, каждый раз ошибаться в чем-то новом»</a:t>
            </a:r>
          </a:p>
          <a:p>
            <a:pPr marL="0" indent="0">
              <a:buNone/>
            </a:pPr>
            <a:r>
              <a:rPr lang="ru-RU" b="1" i="0" dirty="0">
                <a:solidFill>
                  <a:srgbClr val="000000"/>
                </a:solidFill>
                <a:effectLst/>
                <a:latin typeface="Gilroy"/>
              </a:rPr>
              <a:t>-</a:t>
            </a:r>
            <a:r>
              <a:rPr lang="ru-RU" dirty="0">
                <a:solidFill>
                  <a:srgbClr val="000000"/>
                </a:solidFill>
                <a:latin typeface="Gilroy"/>
              </a:rPr>
              <a:t>Генри Форда: «Когда кажется, что весь мир настроен против тебя, помни, что самолет взлетает против ветра!</a:t>
            </a:r>
          </a:p>
          <a:p>
            <a:pPr marL="0" indent="0">
              <a:buNone/>
            </a:pPr>
            <a:r>
              <a:rPr lang="ru-RU" dirty="0">
                <a:solidFill>
                  <a:srgbClr val="000000"/>
                </a:solidFill>
                <a:latin typeface="Gilroy"/>
              </a:rPr>
              <a:t>-Билла Гейтса </a:t>
            </a:r>
            <a:r>
              <a:rPr lang="ru-RU" b="1" i="0" dirty="0">
                <a:solidFill>
                  <a:srgbClr val="000000"/>
                </a:solidFill>
                <a:effectLst/>
                <a:latin typeface="Gilroy"/>
              </a:rPr>
              <a:t>«</a:t>
            </a:r>
            <a:r>
              <a:rPr lang="ru-RU" b="0" i="0" dirty="0">
                <a:solidFill>
                  <a:srgbClr val="000000"/>
                </a:solidFill>
                <a:effectLst/>
                <a:latin typeface="Gilroy"/>
              </a:rPr>
              <a:t>Ваши самые неудачные клиенты — это ваш самый богатый источник знаний» </a:t>
            </a:r>
            <a:endParaRPr lang="ru-RU" dirty="0">
              <a:solidFill>
                <a:srgbClr val="000000"/>
              </a:solidFill>
              <a:latin typeface="Gilroy"/>
            </a:endParaRPr>
          </a:p>
        </p:txBody>
      </p:sp>
    </p:spTree>
    <p:extLst>
      <p:ext uri="{BB962C8B-B14F-4D97-AF65-F5344CB8AC3E}">
        <p14:creationId xmlns:p14="http://schemas.microsoft.com/office/powerpoint/2010/main" val="2350785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D026EF-7B99-4E0D-B1EE-EC7A76E29EDC}"/>
              </a:ext>
            </a:extLst>
          </p:cNvPr>
          <p:cNvSpPr>
            <a:spLocks noGrp="1"/>
          </p:cNvSpPr>
          <p:nvPr>
            <p:ph type="title"/>
          </p:nvPr>
        </p:nvSpPr>
        <p:spPr/>
        <p:txBody>
          <a:bodyPr/>
          <a:lstStyle/>
          <a:p>
            <a:r>
              <a:rPr lang="ru-RU" dirty="0"/>
              <a:t>      СПАСИБО ЗА ВНИМАНИЕ</a:t>
            </a:r>
          </a:p>
        </p:txBody>
      </p:sp>
    </p:spTree>
    <p:extLst>
      <p:ext uri="{BB962C8B-B14F-4D97-AF65-F5344CB8AC3E}">
        <p14:creationId xmlns:p14="http://schemas.microsoft.com/office/powerpoint/2010/main" val="398325237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211</TotalTime>
  <Words>487</Words>
  <Application>Microsoft Office PowerPoint</Application>
  <PresentationFormat>Широкоэкранный</PresentationFormat>
  <Paragraphs>27</Paragraphs>
  <Slides>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Century Gothic</vt:lpstr>
      <vt:lpstr>Gilroy</vt:lpstr>
      <vt:lpstr>Google Sans</vt:lpstr>
      <vt:lpstr>ui-sans-serif</vt:lpstr>
      <vt:lpstr>Wingdings 3</vt:lpstr>
      <vt:lpstr>Легкий дым</vt:lpstr>
      <vt:lpstr>Индивидуальный предприниматель  Карнаухова Оксана Александровна    </vt:lpstr>
      <vt:lpstr>„Выбери себе работу по душе, и тебе не придётся работать ни одного дня в своей жизни.“ —  Конфуций</vt:lpstr>
      <vt:lpstr>Презентация PowerPoint</vt:lpstr>
      <vt:lpstr>Вторым по степени важности вопросом был  выбор системы налогообложения.   При решении данного вопроса я уже  обратилась за консультацией в консалтинговую компанию, понимая, что информации полученной из интернета и Налогового Кодекса РФ недостаточно, нужен профессиональный взгляд на данный вопрос.  И не зря, была рассчитана налоговая нагрузка, выбран оптимальный режим налогообложения.  В ходе консультации я узнала, что патентный режим налогообложения доступен только для ИП, а это для моего будущего бизнеса является наиболее подходящим режимом налогообложения, так как не требуется доскональное ведение бухгалтерского учета и довольно низкая налоговая нагрузка.  </vt:lpstr>
      <vt:lpstr>Следующим важным вопросом было   организовать  учет в торговой точке и наладить работу  касс. В нашем случае выгоднее и удобнее  было взять  кассовое оборудование и товароучетную программу в аренду. Так как на момент открытия бизнеса были вложены достаточно серьезные инвестиции, куплены товары, торговое оборудование. Выбор помещения был сделан еще на начальных этапах, когда появилась идея открыть свой магазин. Четвертым вопросом был поиск персонала, так как первые три месяца магазином занималась я сама, но оборот магазина увеличивался, одной стало сложнее справляться , да  и переговоры с поставщиками и их поиск оказались достаточно энергозатратным процессом, через 2 месяца собеседований штат магазина был укомплектован, кадры подобраны.</vt:lpstr>
      <vt:lpstr>Презентация PowerPoint</vt:lpstr>
      <vt:lpstr>      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Индивидуальный предприниматель  Карнаухова Оксана Александровна    </dc:title>
  <dc:creator>honor</dc:creator>
  <cp:lastModifiedBy>honor</cp:lastModifiedBy>
  <cp:revision>2</cp:revision>
  <dcterms:created xsi:type="dcterms:W3CDTF">2024-12-08T17:00:34Z</dcterms:created>
  <dcterms:modified xsi:type="dcterms:W3CDTF">2024-12-08T20:32:29Z</dcterms:modified>
</cp:coreProperties>
</file>