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4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9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4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06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2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5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0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97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3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83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5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4735-AFAA-452C-98D9-530C881115BD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93773-4C1F-48BB-9879-5515AC899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549" b="3115"/>
          <a:stretch/>
        </p:blipFill>
        <p:spPr>
          <a:xfrm>
            <a:off x="0" y="-3552"/>
            <a:ext cx="12192000" cy="6861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6755" y="2017161"/>
            <a:ext cx="10767060" cy="29162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>Н</a:t>
            </a:r>
            <a:r>
              <a:rPr lang="ru-RU" sz="5000" dirty="0" smtClean="0">
                <a:solidFill>
                  <a:srgbClr val="002060"/>
                </a:solidFill>
                <a:effectLst/>
                <a:latin typeface="Liberation Serif"/>
                <a:ea typeface="Times New Roman" panose="02020603050405020304" pitchFamily="18" charset="0"/>
              </a:rPr>
              <a:t>оминация </a:t>
            </a:r>
            <a:r>
              <a:rPr lang="ru-RU" sz="50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>«Успешный старт</a:t>
            </a:r>
            <a:r>
              <a:rPr lang="ru-RU" sz="5000" dirty="0" smtClean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>»</a:t>
            </a:r>
            <a:br>
              <a:rPr lang="ru-RU" sz="5000" dirty="0" smtClean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</a:br>
            <a:r>
              <a:rPr lang="ru-RU" sz="50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/>
            </a:r>
            <a:br>
              <a:rPr lang="ru-RU" sz="50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>Индивидуальный предприниматель </a:t>
            </a:r>
            <a:r>
              <a:rPr lang="ru-RU" sz="50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/>
            </a:r>
            <a:br>
              <a:rPr lang="ru-RU" sz="50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</a:br>
            <a:r>
              <a:rPr lang="ru-RU" sz="5000" dirty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>Юрко Татьяна Евгеньевна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077838"/>
            <a:ext cx="9144000" cy="9419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effectLst/>
                <a:latin typeface="Liberation Serif"/>
                <a:ea typeface="Times New Roman" panose="02020603050405020304" pitchFamily="18" charset="0"/>
              </a:rPr>
              <a:t>городской округ ЗАТО Свободный Свердловской области</a:t>
            </a:r>
            <a:br>
              <a:rPr lang="ru-RU" dirty="0" smtClean="0">
                <a:solidFill>
                  <a:srgbClr val="002060"/>
                </a:solidFill>
                <a:effectLst/>
                <a:latin typeface="Liberation Serif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effectLst/>
                <a:latin typeface="Liberation Serif"/>
                <a:ea typeface="Times New Roman" panose="02020603050405020304" pitchFamily="18" charset="0"/>
              </a:rPr>
              <a:t>2024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18285" y="1401877"/>
            <a:ext cx="9144000" cy="94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Liberation Serif"/>
                <a:ea typeface="Times New Roman" panose="02020603050405020304" pitchFamily="18" charset="0"/>
              </a:rPr>
              <a:t>Муниципальный конкурс «Предприниматель года»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Расположение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8137" y="1588639"/>
            <a:ext cx="7451702" cy="36499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Указанное местоположение выбрано не случайно: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А</a:t>
            </a:r>
            <a:r>
              <a:rPr lang="ru-RU" sz="2400" dirty="0" smtClean="0">
                <a:solidFill>
                  <a:srgbClr val="002060"/>
                </a:solidFill>
              </a:rPr>
              <a:t>дрес находится в самом центре поселка и имеет общую доступность.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</a:t>
            </a:r>
            <a:r>
              <a:rPr lang="ru-RU" sz="2400" dirty="0" smtClean="0">
                <a:solidFill>
                  <a:srgbClr val="002060"/>
                </a:solidFill>
              </a:rPr>
              <a:t>еред входом имеются парковочные места и асфальтированная возвышенность для колясок и другого детского транспорта.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Для удобства и безопасности организован отдельный вход на второй этаж.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Широкая, прочная лестница расположена внутри помещения и оснащена перилами.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Просторный, теплый гардероб оснащен необходимыми вешалками, теплым полом, сиденьями с полками для хранения обуви. 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1057378"/>
            <a:ext cx="4457700" cy="5186362"/>
            <a:chOff x="0" y="0"/>
            <a:chExt cx="4219575" cy="568007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4219575" cy="39553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495425" y="2028825"/>
              <a:ext cx="2674088" cy="10947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Столы для мастер-классов/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обеденная зона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14 м2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7150" y="76200"/>
              <a:ext cx="2066925" cy="189547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Игровой лабиринт 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16 м2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675" y="2038350"/>
              <a:ext cx="1414130" cy="11049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Фотозона 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6 м2</a:t>
              </a:r>
              <a:endParaRPr lang="ru-RU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" name="Надпись 2"/>
            <p:cNvSpPr txBox="1">
              <a:spLocks noChangeArrowheads="1"/>
            </p:cNvSpPr>
            <p:nvPr/>
          </p:nvSpPr>
          <p:spPr bwMode="auto">
            <a:xfrm>
              <a:off x="38100" y="4000500"/>
              <a:ext cx="1403350" cy="16795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Гардероб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м2</a:t>
              </a:r>
            </a:p>
          </p:txBody>
        </p:sp>
        <p:sp>
          <p:nvSpPr>
            <p:cNvPr id="11" name="Надпись 2"/>
            <p:cNvSpPr txBox="1">
              <a:spLocks noChangeArrowheads="1"/>
            </p:cNvSpPr>
            <p:nvPr/>
          </p:nvSpPr>
          <p:spPr bwMode="auto">
            <a:xfrm>
              <a:off x="1495425" y="4019550"/>
              <a:ext cx="1073785" cy="552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Туалет 4 м2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190750" y="95250"/>
              <a:ext cx="1981200" cy="1847850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Игровое пространство 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 м2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466850" y="3190875"/>
              <a:ext cx="829339" cy="7230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Администратор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 м2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5725" y="3190875"/>
              <a:ext cx="1350187" cy="744220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Переход из гардероба в комнату 6 м2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333625" y="3171825"/>
              <a:ext cx="1833496" cy="744220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Обеденная зона  для взрослых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м2</a:t>
              </a:r>
            </a:p>
          </p:txBody>
        </p:sp>
        <p:sp>
          <p:nvSpPr>
            <p:cNvPr id="16" name="Надпись 2"/>
            <p:cNvSpPr txBox="1">
              <a:spLocks noChangeArrowheads="1"/>
            </p:cNvSpPr>
            <p:nvPr/>
          </p:nvSpPr>
          <p:spPr bwMode="auto">
            <a:xfrm>
              <a:off x="1476375" y="5105400"/>
              <a:ext cx="1083945" cy="552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Гардероб аниматора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7" name="Надпись 2"/>
            <p:cNvSpPr txBox="1">
              <a:spLocks noChangeArrowheads="1"/>
            </p:cNvSpPr>
            <p:nvPr/>
          </p:nvSpPr>
          <p:spPr bwMode="auto">
            <a:xfrm>
              <a:off x="1476375" y="4638675"/>
              <a:ext cx="1083945" cy="4038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коридор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Надпись 2"/>
            <p:cNvSpPr txBox="1">
              <a:spLocks noChangeArrowheads="1"/>
            </p:cNvSpPr>
            <p:nvPr/>
          </p:nvSpPr>
          <p:spPr bwMode="auto">
            <a:xfrm>
              <a:off x="2667000" y="4000500"/>
              <a:ext cx="1543685" cy="16795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Кухня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217" y="6284407"/>
            <a:ext cx="43879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Рис. 1. Схема основного помещения 72,0 м2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(</a:t>
            </a:r>
            <a:r>
              <a:rPr lang="ru-RU" sz="1400" dirty="0"/>
              <a:t>цветная часть)</a:t>
            </a:r>
          </a:p>
        </p:txBody>
      </p:sp>
    </p:spTree>
    <p:extLst>
      <p:ext uri="{BB962C8B-B14F-4D97-AF65-F5344CB8AC3E}">
        <p14:creationId xmlns:p14="http://schemas.microsoft.com/office/powerpoint/2010/main" val="38180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6200"/>
            <a:ext cx="9311640" cy="12039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Описание отрасли, конкурентный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анализ и целевая аудитория.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65120" y="1371600"/>
            <a:ext cx="6858000" cy="1478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Студия с детской игровой комнатой </a:t>
            </a:r>
            <a:br>
              <a:rPr lang="ru-RU" sz="2800" dirty="0" smtClean="0"/>
            </a:br>
            <a:r>
              <a:rPr lang="ru-RU" sz="2800" dirty="0" smtClean="0"/>
              <a:t>«Мир чудес» призвана удовлетворить потребности: 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5340" y="3002280"/>
            <a:ext cx="4099560" cy="11734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mtClean="0"/>
              <a:t>родителей - в свободном для работы и отдыха времени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90460" y="3002280"/>
            <a:ext cx="4099560" cy="11582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детей - в активности, играх, общении, безопасном и веселом времяпрепровождении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4373880"/>
            <a:ext cx="10515600" cy="1848803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Проект включает в себя адаптацию в детском коллективе, игры с элементами развивающих методик, творческую деятельность, развитие речи, спортивные игры, организацию праздничных мероприятий и тематических вечеров.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2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Конкурентный анализ.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836420"/>
            <a:ext cx="11612880" cy="363474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</a:rPr>
              <a:t>На сегодняшний день из подобных организации на территории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пос. Свободный открыта одна образовательно-досуговая площадка в </a:t>
            </a:r>
            <a:r>
              <a:rPr lang="ru-RU" sz="2400" dirty="0" smtClean="0">
                <a:solidFill>
                  <a:srgbClr val="002060"/>
                </a:solidFill>
              </a:rPr>
              <a:t>детском клубе </a:t>
            </a:r>
            <a:r>
              <a:rPr lang="ru-RU" sz="2400" dirty="0">
                <a:solidFill>
                  <a:srgbClr val="002060"/>
                </a:solidFill>
              </a:rPr>
              <a:t>«</a:t>
            </a:r>
            <a:r>
              <a:rPr lang="ru-RU" sz="2400" dirty="0" err="1">
                <a:solidFill>
                  <a:srgbClr val="002060"/>
                </a:solidFill>
              </a:rPr>
              <a:t>Капитошка</a:t>
            </a:r>
            <a:r>
              <a:rPr lang="ru-RU" sz="2400" dirty="0">
                <a:solidFill>
                  <a:srgbClr val="002060"/>
                </a:solidFill>
              </a:rPr>
              <a:t>» и одна </a:t>
            </a:r>
            <a:r>
              <a:rPr lang="ru-RU" sz="2400" dirty="0" smtClean="0">
                <a:solidFill>
                  <a:srgbClr val="002060"/>
                </a:solidFill>
              </a:rPr>
              <a:t>комната </a:t>
            </a:r>
            <a:r>
              <a:rPr lang="ru-RU" sz="2400" dirty="0">
                <a:solidFill>
                  <a:srgbClr val="002060"/>
                </a:solidFill>
              </a:rPr>
              <a:t>с батутом и детскими столами расположена на территории храма им. </a:t>
            </a:r>
            <a:r>
              <a:rPr lang="ru-RU" sz="2400" dirty="0" err="1">
                <a:solidFill>
                  <a:srgbClr val="002060"/>
                </a:solidFill>
              </a:rPr>
              <a:t>Дм</a:t>
            </a:r>
            <a:r>
              <a:rPr lang="ru-RU" sz="2400" dirty="0">
                <a:solidFill>
                  <a:srgbClr val="002060"/>
                </a:solidFill>
              </a:rPr>
              <a:t>. Донского.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По </a:t>
            </a:r>
            <a:r>
              <a:rPr lang="ru-RU" sz="2400" dirty="0" smtClean="0">
                <a:solidFill>
                  <a:srgbClr val="002060"/>
                </a:solidFill>
              </a:rPr>
              <a:t>открытым в СМИ данным в </a:t>
            </a:r>
            <a:r>
              <a:rPr lang="ru-RU" sz="2400" dirty="0">
                <a:solidFill>
                  <a:srgbClr val="002060"/>
                </a:solidFill>
              </a:rPr>
              <a:t>настоящее время в </a:t>
            </a:r>
            <a:r>
              <a:rPr lang="ru-RU" sz="2400" dirty="0" smtClean="0">
                <a:solidFill>
                  <a:srgbClr val="002060"/>
                </a:solidFill>
              </a:rPr>
              <a:t>поселке </a:t>
            </a:r>
            <a:r>
              <a:rPr lang="ru-RU" sz="2400" dirty="0">
                <a:solidFill>
                  <a:srgbClr val="002060"/>
                </a:solidFill>
              </a:rPr>
              <a:t>проживает более полутора тысяч детей в возрасте от 3 до 18 лет, из них </a:t>
            </a:r>
            <a:r>
              <a:rPr lang="ru-RU" sz="2400" dirty="0" smtClean="0">
                <a:solidFill>
                  <a:srgbClr val="002060"/>
                </a:solidFill>
              </a:rPr>
              <a:t>около 500 </a:t>
            </a:r>
            <a:r>
              <a:rPr lang="ru-RU" sz="2400" dirty="0">
                <a:solidFill>
                  <a:srgbClr val="002060"/>
                </a:solidFill>
              </a:rPr>
              <a:t>посещают детские сады, </a:t>
            </a:r>
            <a:r>
              <a:rPr lang="ru-RU" sz="2400" dirty="0" smtClean="0">
                <a:solidFill>
                  <a:srgbClr val="002060"/>
                </a:solidFill>
              </a:rPr>
              <a:t>около 950 </a:t>
            </a:r>
            <a:r>
              <a:rPr lang="ru-RU" sz="2400" dirty="0">
                <a:solidFill>
                  <a:srgbClr val="002060"/>
                </a:solidFill>
              </a:rPr>
              <a:t>школьника и около 80 детей не посещают детских учреждений.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При </a:t>
            </a:r>
            <a:r>
              <a:rPr lang="ru-RU" sz="2400" dirty="0">
                <a:solidFill>
                  <a:srgbClr val="002060"/>
                </a:solidFill>
              </a:rPr>
              <a:t>расчете что в году 365 дней, получается что в день празднуют день рождения примерно 3-5 детей. Это в месяц </a:t>
            </a:r>
            <a:r>
              <a:rPr lang="ru-RU" sz="2400" dirty="0" smtClean="0">
                <a:solidFill>
                  <a:srgbClr val="002060"/>
                </a:solidFill>
              </a:rPr>
              <a:t>ориентировочно 100-120 </a:t>
            </a:r>
            <a:r>
              <a:rPr lang="ru-RU" sz="2400" dirty="0">
                <a:solidFill>
                  <a:srgbClr val="002060"/>
                </a:solidFill>
              </a:rPr>
              <a:t>детских дней рождений.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670" y="5036820"/>
            <a:ext cx="3152042" cy="1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Конкурентный анализ.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339258"/>
              </p:ext>
            </p:extLst>
          </p:nvPr>
        </p:nvGraphicFramePr>
        <p:xfrm>
          <a:off x="1280160" y="1828800"/>
          <a:ext cx="963168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"/>
                <a:gridCol w="8412481"/>
              </a:tblGrid>
              <a:tr h="3505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(личной) статистике из 10 детских дней рождений отмечаются:</a:t>
                      </a:r>
                      <a:endParaRPr lang="ru-RU" sz="24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1-2 ДР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отмечаются в детском клубе «</a:t>
                      </a:r>
                      <a:r>
                        <a:rPr lang="ru-RU" sz="24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Капитошка</a:t>
                      </a:r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24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 ДР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помещении возле церкви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  ДР</a:t>
                      </a:r>
                      <a:endParaRPr lang="ru-RU" sz="24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домашних условиях</a:t>
                      </a:r>
                      <a:endParaRPr lang="ru-RU" sz="24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1-2 ДР</a:t>
                      </a:r>
                      <a:endParaRPr lang="ru-RU" sz="24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выезде (</a:t>
                      </a:r>
                      <a:r>
                        <a:rPr lang="ru-RU" sz="24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Н.Тагил</a:t>
                      </a:r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В.Салда</a:t>
                      </a:r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4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3-4 ДР</a:t>
                      </a:r>
                      <a:endParaRPr lang="ru-RU" sz="24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 нас в студии</a:t>
                      </a:r>
                      <a:endParaRPr lang="ru-RU" sz="24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8720" y="4765953"/>
            <a:ext cx="9921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</a:rPr>
              <a:t>Это говорит нам о достаточно высоком уровне спроса и доверия к нашей </a:t>
            </a:r>
            <a:r>
              <a:rPr lang="ru-RU" sz="2200" dirty="0" smtClean="0">
                <a:solidFill>
                  <a:srgbClr val="002060"/>
                </a:solidFill>
              </a:rPr>
              <a:t>студии!</a:t>
            </a:r>
            <a:endParaRPr lang="ru-RU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Целевая аудитория.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063243"/>
              </p:ext>
            </p:extLst>
          </p:nvPr>
        </p:nvGraphicFramePr>
        <p:xfrm>
          <a:off x="297180" y="1786465"/>
          <a:ext cx="11597640" cy="4145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98820"/>
                <a:gridCol w="5798820"/>
              </a:tblGrid>
              <a:tr h="38535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Приоритетная целевая аудитория студии с детской игровой комнатой: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5353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ru-RU" sz="2000" dirty="0" smtClean="0"/>
                        <a:t>семьи с детьми в возрасте 2 до 13 лет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ru-RU" sz="1800" dirty="0" smtClean="0"/>
                        <a:t>для ежедневного посещения игровой</a:t>
                      </a:r>
                      <a:endParaRPr lang="ru-RU" dirty="0"/>
                    </a:p>
                  </a:txBody>
                  <a:tcPr/>
                </a:tc>
              </a:tr>
              <a:tr h="385353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ru-RU" sz="2000" dirty="0" smtClean="0"/>
                        <a:t>семьи с детьми в возрасте 2 до 13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ru-RU" dirty="0" smtClean="0"/>
                        <a:t>для организации дня рождения</a:t>
                      </a:r>
                      <a:endParaRPr lang="ru-RU" dirty="0"/>
                    </a:p>
                  </a:txBody>
                  <a:tcPr/>
                </a:tc>
              </a:tr>
              <a:tr h="385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выпускники детских садов, четвертых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ru-RU" dirty="0" smtClean="0"/>
                        <a:t>для организации</a:t>
                      </a:r>
                      <a:r>
                        <a:rPr lang="ru-RU" baseline="0" dirty="0" smtClean="0"/>
                        <a:t> выпускных вечеров</a:t>
                      </a:r>
                      <a:endParaRPr lang="ru-RU" dirty="0"/>
                    </a:p>
                  </a:txBody>
                  <a:tcPr/>
                </a:tc>
              </a:tr>
              <a:tr h="6651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выпускники детских садов, четвертых, девятых и одиннадцатых классов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для аренды фотозон </a:t>
                      </a:r>
                      <a:endParaRPr lang="ru-RU" dirty="0" smtClean="0"/>
                    </a:p>
                    <a:p>
                      <a:pPr>
                        <a:spcBef>
                          <a:spcPts val="1200"/>
                        </a:spcBef>
                      </a:pPr>
                      <a:endParaRPr lang="ru-RU" dirty="0"/>
                    </a:p>
                  </a:txBody>
                  <a:tcPr/>
                </a:tc>
              </a:tr>
              <a:tr h="950185">
                <a:tc gridSpan="2"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</a:pPr>
                      <a:r>
                        <a:rPr lang="ru-RU" sz="2000" dirty="0" smtClean="0"/>
                        <a:t>С ребенком может прийти не только родитель, но и например бабушка, дедушка или взрослый, сопровождающий своих детей и племянников. Поэтому возрастная категория потребителей достаточно широкая: женщины и мужчины 25-65 лет;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5129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со средним уровнем дохода 25 </a:t>
                      </a:r>
                      <a:r>
                        <a:rPr lang="ru-RU" sz="2000" dirty="0" err="1" smtClean="0"/>
                        <a:t>т.р</a:t>
                      </a:r>
                      <a:r>
                        <a:rPr lang="ru-RU" sz="2000" dirty="0" smtClean="0"/>
                        <a:t>. и выше, готовые вложить его часть на эффектное проведение значимого события для ребенка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0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Общественная деятельность.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" y="1583368"/>
            <a:ext cx="2722728" cy="3630304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492" y="1583368"/>
            <a:ext cx="2726425" cy="3635233"/>
          </a:xfrm>
          <a:prstGeom prst="round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61867" y="5296581"/>
            <a:ext cx="2819941" cy="79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Участие в общегородских субботниках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03127" y="5296581"/>
            <a:ext cx="2917153" cy="79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Участие в благотворительных ярмарках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752" y="1617372"/>
            <a:ext cx="3679209" cy="3679209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141600" y="5314833"/>
            <a:ext cx="5876362" cy="79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Участие в общегородских мероприятиях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зай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3007" y="1647101"/>
            <a:ext cx="2094674" cy="31398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20280" y="4711806"/>
            <a:ext cx="243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Направить курсор на видео и воспроизвести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361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549" b="3115"/>
          <a:stretch/>
        </p:blipFill>
        <p:spPr>
          <a:xfrm>
            <a:off x="0" y="-3552"/>
            <a:ext cx="12192000" cy="6861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4221" y="611193"/>
            <a:ext cx="4203738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Заключение.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18782" y="1516537"/>
            <a:ext cx="10754436" cy="3821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>
                <a:solidFill>
                  <a:srgbClr val="002060"/>
                </a:solidFill>
              </a:rPr>
              <a:t>Востребованность бизнес-идеи детская игровая комната с лабиринтом, пространством для творчества и игр, фотозонами сегодня достаточно высока. И есть уверенность, что она не утратит актуальности на протяжении многих лет вперед. Обусловлено это государственной поддержкой повышения рождаемости и растущим социальным одобрением семей с большим количеством детей, а также высокой занятостью родителей в пос. Свободный.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Мы всегда </a:t>
            </a:r>
            <a:r>
              <a:rPr lang="ru-RU" dirty="0">
                <a:solidFill>
                  <a:srgbClr val="002060"/>
                </a:solidFill>
              </a:rPr>
              <a:t>открыты к диалогу, готовы к сотрудничеству и реализации самых смелых и интересных идей.</a:t>
            </a:r>
          </a:p>
        </p:txBody>
      </p:sp>
    </p:spTree>
    <p:extLst>
      <p:ext uri="{BB962C8B-B14F-4D97-AF65-F5344CB8AC3E}">
        <p14:creationId xmlns:p14="http://schemas.microsoft.com/office/powerpoint/2010/main" val="32400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Актуальность.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737360"/>
            <a:ext cx="11567160" cy="547116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</a:rPr>
              <a:t>В поселке Свободный Свердловской области всегда существовала потребность в организации </a:t>
            </a:r>
            <a:r>
              <a:rPr lang="ru-RU" sz="2400" dirty="0" smtClean="0">
                <a:solidFill>
                  <a:srgbClr val="002060"/>
                </a:solidFill>
              </a:rPr>
              <a:t>дос</a:t>
            </a:r>
            <a:r>
              <a:rPr lang="ru-RU" sz="2400" u="sng" dirty="0" smtClean="0">
                <a:solidFill>
                  <a:srgbClr val="002060"/>
                </a:solidFill>
              </a:rPr>
              <a:t>у</a:t>
            </a:r>
            <a:r>
              <a:rPr lang="ru-RU" sz="2400" dirty="0" smtClean="0">
                <a:solidFill>
                  <a:srgbClr val="002060"/>
                </a:solidFill>
              </a:rPr>
              <a:t>га для </a:t>
            </a:r>
            <a:r>
              <a:rPr lang="ru-RU" sz="2400" dirty="0">
                <a:solidFill>
                  <a:srgbClr val="002060"/>
                </a:solidFill>
              </a:rPr>
              <a:t>детей. Это обусловлено спецификой закрытой территории и постоянной высокой занятостью родителей-военнослужащих. Кроме того, в связи с отдаленностью от ближайших городов, передвигаться на большие расстояния с маленькими детьми крайне тяжело,  и часто складывается ситуация, что </a:t>
            </a:r>
            <a:r>
              <a:rPr lang="ru-RU" sz="2400" dirty="0" smtClean="0">
                <a:solidFill>
                  <a:srgbClr val="002060"/>
                </a:solidFill>
              </a:rPr>
              <a:t>нет возможности оставить ребенка под присмотром на короткое время или просто </a:t>
            </a:r>
            <a:r>
              <a:rPr lang="ru-RU" sz="2400" dirty="0">
                <a:solidFill>
                  <a:srgbClr val="002060"/>
                </a:solidFill>
              </a:rPr>
              <a:t>отметить его день рождения.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Для решения </a:t>
            </a:r>
            <a:r>
              <a:rPr lang="ru-RU" sz="2400" dirty="0">
                <a:solidFill>
                  <a:srgbClr val="002060"/>
                </a:solidFill>
              </a:rPr>
              <a:t>данных </a:t>
            </a:r>
            <a:r>
              <a:rPr lang="ru-RU" sz="2400" dirty="0" smtClean="0">
                <a:solidFill>
                  <a:srgbClr val="002060"/>
                </a:solidFill>
              </a:rPr>
              <a:t>задач была создана детская студия с </a:t>
            </a:r>
            <a:r>
              <a:rPr lang="ru-RU" sz="2400" dirty="0">
                <a:solidFill>
                  <a:srgbClr val="002060"/>
                </a:solidFill>
              </a:rPr>
              <a:t>игровой комнатой «Мир чудес». Это безопасное место, где можно оставить ребенка до 4-х часов подряд, а также отметить веселый день рождения в подготовленной, оборудованной комнате в шаговой доступности для жителей поселка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Актуальность.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836420"/>
            <a:ext cx="11612880" cy="432816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Посещение </a:t>
            </a:r>
            <a:r>
              <a:rPr lang="ru-RU" sz="2400" dirty="0">
                <a:solidFill>
                  <a:srgbClr val="002060"/>
                </a:solidFill>
              </a:rPr>
              <a:t>детьми детской игровой комнаты </a:t>
            </a:r>
            <a:r>
              <a:rPr lang="ru-RU" sz="2400" dirty="0" smtClean="0">
                <a:solidFill>
                  <a:srgbClr val="002060"/>
                </a:solidFill>
              </a:rPr>
              <a:t>способствует </a:t>
            </a:r>
            <a:r>
              <a:rPr lang="ru-RU" sz="2400" dirty="0">
                <a:solidFill>
                  <a:srgbClr val="002060"/>
                </a:solidFill>
              </a:rPr>
              <a:t>развитию их физических способностей при помощи двигательной активности, </a:t>
            </a:r>
            <a:r>
              <a:rPr lang="ru-RU" sz="2400" dirty="0" smtClean="0">
                <a:solidFill>
                  <a:srgbClr val="002060"/>
                </a:solidFill>
              </a:rPr>
              <a:t>игр. Кроме </a:t>
            </a:r>
            <a:r>
              <a:rPr lang="ru-RU" sz="2400" dirty="0">
                <a:solidFill>
                  <a:srgbClr val="002060"/>
                </a:solidFill>
              </a:rPr>
              <a:t>того, все те движения, которые ребенок совершает, играя на игровых </a:t>
            </a:r>
            <a:r>
              <a:rPr lang="ru-RU" sz="2400" dirty="0" smtClean="0">
                <a:solidFill>
                  <a:srgbClr val="002060"/>
                </a:solidFill>
              </a:rPr>
              <a:t>комплексах стимулируют </a:t>
            </a:r>
            <a:r>
              <a:rPr lang="ru-RU" sz="2400" dirty="0">
                <a:solidFill>
                  <a:srgbClr val="002060"/>
                </a:solidFill>
              </a:rPr>
              <a:t>в организме обмен веществ, тренируют </a:t>
            </a:r>
            <a:r>
              <a:rPr lang="ru-RU" sz="2400" dirty="0" smtClean="0">
                <a:solidFill>
                  <a:srgbClr val="002060"/>
                </a:solidFill>
              </a:rPr>
              <a:t>выносливость, улучшают общее самочувствие.</a:t>
            </a:r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Появилась возможность без преград прожить в свободой форме все эмоции: </a:t>
            </a:r>
            <a:r>
              <a:rPr lang="ru-RU" sz="2400" dirty="0">
                <a:solidFill>
                  <a:srgbClr val="002060"/>
                </a:solidFill>
              </a:rPr>
              <a:t>покричать, побегать, </a:t>
            </a:r>
            <a:r>
              <a:rPr lang="ru-RU" sz="2400" dirty="0" smtClean="0">
                <a:solidFill>
                  <a:srgbClr val="002060"/>
                </a:solidFill>
              </a:rPr>
              <a:t>качаться</a:t>
            </a:r>
            <a:r>
              <a:rPr lang="ru-RU" sz="2400" dirty="0">
                <a:solidFill>
                  <a:srgbClr val="002060"/>
                </a:solidFill>
              </a:rPr>
              <a:t>, лазать безопасно, </a:t>
            </a:r>
            <a:r>
              <a:rPr lang="ru-RU" sz="2400" dirty="0" smtClean="0">
                <a:solidFill>
                  <a:srgbClr val="002060"/>
                </a:solidFill>
              </a:rPr>
              <a:t>прыгать. У нас в студии </a:t>
            </a:r>
            <a:r>
              <a:rPr lang="ru-RU" sz="2400" dirty="0">
                <a:solidFill>
                  <a:srgbClr val="002060"/>
                </a:solidFill>
              </a:rPr>
              <a:t>предусмотрено смягченное покрытие </a:t>
            </a:r>
            <a:r>
              <a:rPr lang="ru-RU" sz="2400" dirty="0" smtClean="0">
                <a:solidFill>
                  <a:srgbClr val="002060"/>
                </a:solidFill>
              </a:rPr>
              <a:t>– искусственный газон, </a:t>
            </a:r>
            <a:r>
              <a:rPr lang="ru-RU" sz="2400" dirty="0">
                <a:solidFill>
                  <a:srgbClr val="002060"/>
                </a:solidFill>
              </a:rPr>
              <a:t>мягкий бассейн с </a:t>
            </a:r>
            <a:r>
              <a:rPr lang="ru-RU" sz="2400" dirty="0" smtClean="0">
                <a:solidFill>
                  <a:srgbClr val="002060"/>
                </a:solidFill>
              </a:rPr>
              <a:t>шариками и крепкий стационарный батут для детей и взрослых.</a:t>
            </a:r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Пребывание </a:t>
            </a:r>
            <a:r>
              <a:rPr lang="ru-RU" sz="2400" dirty="0">
                <a:solidFill>
                  <a:srgbClr val="002060"/>
                </a:solidFill>
              </a:rPr>
              <a:t>в детской игровой комнате стимулирует развитие коммуникативных способностей (через общение), в том числе для тех, кто не посещает детский сад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Описание бизнеса.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668780"/>
            <a:ext cx="11567160" cy="155448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Студия с детской игровой комнатой «Мир чудес» представляет собой оборудованное место, где дети могут проводить безопасно свой досуг по присмотром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детского инструктора, общаться, осваивать и развивать физические и творческие способности в игровой форме.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460" y="3063240"/>
            <a:ext cx="4076700" cy="3057525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680" y="3063240"/>
            <a:ext cx="4076700" cy="30575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Описание бизнеса.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737360"/>
            <a:ext cx="11490960" cy="19202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Основным назначением студии является: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посещение игровой зоны детьми с 0,6 месяцев до 3-х лет с родителем;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организованный присмотр за детьми с 3-х лет до четырех часов подряд;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" y="3139440"/>
            <a:ext cx="3819111" cy="2545080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027" r="10532" b="17554"/>
          <a:stretch/>
        </p:blipFill>
        <p:spPr>
          <a:xfrm>
            <a:off x="7979631" y="3143351"/>
            <a:ext cx="3770409" cy="2573399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2222" b="12222"/>
          <a:stretch/>
        </p:blipFill>
        <p:spPr>
          <a:xfrm>
            <a:off x="4551045" y="3175790"/>
            <a:ext cx="2907030" cy="25409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9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Описание бизнеса.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762060"/>
            <a:ext cx="11612880" cy="1676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Основным назначением студии является: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проведение праздников – дней рождений, выпускных, школьных классных вечеров, тематических вечеринок, организация мероприятий в календарные праздники;</a:t>
            </a:r>
          </a:p>
        </p:txBody>
      </p:sp>
      <p:pic>
        <p:nvPicPr>
          <p:cNvPr id="1026" name="Picture 2" descr="https://sun9-16.userapi.com/impg/1pXDugdjKdNta1ITZhVNii1ABgNRpkGYw7js2Q/etzUB91zDLA.jpg?size=1280x1070&amp;quality=95&amp;sign=f468723883f2191b7bc081758af3826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07" y="3560380"/>
            <a:ext cx="3533473" cy="29537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6.userapi.com/impg/ruoJJ7PojLDrBQfvc29Nv5D4EUZJaNsw-88HUw/Ifrx_dkoY-I.jpg?size=1280x1076&amp;quality=95&amp;sign=e30879cdf9bd4aec3d0d358436483a9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916" y="3124200"/>
            <a:ext cx="3263285" cy="27432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4.userapi.com/impg/28-OnAWtKbAY13vrnufhbURnr2HSks_aeKJL7w/GtuBYeY8AzQ.jpg?size=1280x1280&amp;quality=95&amp;sign=52e2a80f6863fc29859ae7ac4ea47ad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15155" r="10983" b="10767"/>
          <a:stretch/>
        </p:blipFill>
        <p:spPr bwMode="auto">
          <a:xfrm>
            <a:off x="1275299" y="3124200"/>
            <a:ext cx="3055620" cy="27577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6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Описание бизнеса.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737360"/>
            <a:ext cx="9006840" cy="1691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Дополнительным назначением студии является: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проведение мастер-классов групповых (школьных классов, групп детского сада) и мелкогрупповых (5-6 чел): самостоятельная роспись футболок, кружек, изготовление брелоков, значков и др.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0000" b="14000"/>
          <a:stretch/>
        </p:blipFill>
        <p:spPr>
          <a:xfrm>
            <a:off x="3909716" y="3373986"/>
            <a:ext cx="4296367" cy="2752494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" y="3398520"/>
            <a:ext cx="3276600" cy="3276600"/>
          </a:xfrm>
          <a:prstGeom prst="roundRect">
            <a:avLst/>
          </a:prstGeom>
        </p:spPr>
      </p:pic>
      <p:pic>
        <p:nvPicPr>
          <p:cNvPr id="8" name="мозайка 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7219" y="1789592"/>
            <a:ext cx="2439500" cy="43368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17219" y="5541705"/>
            <a:ext cx="243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Направить курсор на видео и воспроизвести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4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Описание бизнеса.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737360"/>
            <a:ext cx="11567160" cy="17068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Дополнительным назначением студии является: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</a:rPr>
              <a:t>Тематические и праздничные фотозоны, чтобы не выезжать из городка для семейного фото, подготовки выпускных фотоальбомов детского сада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и школы.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60" y="3032760"/>
            <a:ext cx="3596640" cy="3596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280" y="3048000"/>
            <a:ext cx="359664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091" b="13817"/>
          <a:stretch/>
        </p:blipFill>
        <p:spPr>
          <a:xfrm>
            <a:off x="0" y="0"/>
            <a:ext cx="12192000" cy="67970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" y="0"/>
            <a:ext cx="9311640" cy="120396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Расположение.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80" y="1836420"/>
            <a:ext cx="6995160" cy="3162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В настоящее время студия располагается </a:t>
            </a:r>
            <a:r>
              <a:rPr lang="ru-RU" sz="2400" dirty="0" smtClean="0">
                <a:solidFill>
                  <a:srgbClr val="002060"/>
                </a:solidFill>
              </a:rPr>
              <a:t>на втором этаже</a:t>
            </a:r>
            <a:r>
              <a:rPr lang="ru-RU" sz="2400" dirty="0" smtClean="0">
                <a:solidFill>
                  <a:srgbClr val="002060"/>
                </a:solidFill>
              </a:rPr>
              <a:t> нежилого помещения общей площадью 109,8 м2. 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Это двухэтажное отдельно стоящее здание по адресу: Свердловская область, п. Свободный, ул. Майского, д. 67а.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320" y="1706880"/>
            <a:ext cx="3394710" cy="45262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913</Words>
  <Application>Microsoft Office PowerPoint</Application>
  <PresentationFormat>Широкоэкранный</PresentationFormat>
  <Paragraphs>105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Liberation Serif</vt:lpstr>
      <vt:lpstr>Times New Roman</vt:lpstr>
      <vt:lpstr>Тема Office</vt:lpstr>
      <vt:lpstr>Номинация «Успешный старт»  Индивидуальный предприниматель  Юрко Татьяна Евгеньевна</vt:lpstr>
      <vt:lpstr>Актуальность.</vt:lpstr>
      <vt:lpstr>Актуальность.</vt:lpstr>
      <vt:lpstr>Описание бизнеса.</vt:lpstr>
      <vt:lpstr>Описание бизнеса.</vt:lpstr>
      <vt:lpstr>Описание бизнеса.</vt:lpstr>
      <vt:lpstr>Описание бизнеса.</vt:lpstr>
      <vt:lpstr>Описание бизнеса.</vt:lpstr>
      <vt:lpstr>Расположение.</vt:lpstr>
      <vt:lpstr>Расположение.</vt:lpstr>
      <vt:lpstr>Описание отрасли, конкурентный  анализ и целевая аудитория.</vt:lpstr>
      <vt:lpstr>Конкурентный анализ.</vt:lpstr>
      <vt:lpstr>Конкурентный анализ.</vt:lpstr>
      <vt:lpstr>Целевая аудитория.</vt:lpstr>
      <vt:lpstr>Общественная деятельность.</vt:lpstr>
      <vt:lpstr>Заключение.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34</cp:revision>
  <dcterms:created xsi:type="dcterms:W3CDTF">2024-12-09T04:16:51Z</dcterms:created>
  <dcterms:modified xsi:type="dcterms:W3CDTF">2024-12-09T09:06:56Z</dcterms:modified>
</cp:coreProperties>
</file>